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8" r:id="rId2"/>
    <p:sldMasterId id="2147483691" r:id="rId3"/>
    <p:sldMasterId id="2147483703" r:id="rId4"/>
  </p:sldMasterIdLst>
  <p:notesMasterIdLst>
    <p:notesMasterId r:id="rId40"/>
  </p:notesMasterIdLst>
  <p:sldIdLst>
    <p:sldId id="414" r:id="rId5"/>
    <p:sldId id="360" r:id="rId6"/>
    <p:sldId id="374" r:id="rId7"/>
    <p:sldId id="373" r:id="rId8"/>
    <p:sldId id="372" r:id="rId9"/>
    <p:sldId id="361" r:id="rId10"/>
    <p:sldId id="276" r:id="rId11"/>
    <p:sldId id="275" r:id="rId12"/>
    <p:sldId id="378" r:id="rId13"/>
    <p:sldId id="375" r:id="rId14"/>
    <p:sldId id="377" r:id="rId15"/>
    <p:sldId id="263" r:id="rId16"/>
    <p:sldId id="359" r:id="rId17"/>
    <p:sldId id="279" r:id="rId18"/>
    <p:sldId id="277" r:id="rId19"/>
    <p:sldId id="301" r:id="rId20"/>
    <p:sldId id="303" r:id="rId21"/>
    <p:sldId id="311" r:id="rId22"/>
    <p:sldId id="383" r:id="rId23"/>
    <p:sldId id="304" r:id="rId24"/>
    <p:sldId id="305" r:id="rId25"/>
    <p:sldId id="316" r:id="rId26"/>
    <p:sldId id="380" r:id="rId27"/>
    <p:sldId id="266" r:id="rId28"/>
    <p:sldId id="384" r:id="rId29"/>
    <p:sldId id="306" r:id="rId30"/>
    <p:sldId id="317" r:id="rId31"/>
    <p:sldId id="318" r:id="rId32"/>
    <p:sldId id="381" r:id="rId33"/>
    <p:sldId id="319" r:id="rId34"/>
    <p:sldId id="379" r:id="rId35"/>
    <p:sldId id="308" r:id="rId36"/>
    <p:sldId id="382" r:id="rId37"/>
    <p:sldId id="451" r:id="rId38"/>
    <p:sldId id="449"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C9AB"/>
    <a:srgbClr val="71FF0D"/>
    <a:srgbClr val="0099FF"/>
    <a:srgbClr val="A0A04E"/>
    <a:srgbClr val="5B92E5"/>
    <a:srgbClr val="986144"/>
    <a:srgbClr val="6B3927"/>
    <a:srgbClr val="E8B6A4"/>
    <a:srgbClr val="EAD8C4"/>
    <a:srgbClr val="EAD3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8"/>
    <p:restoredTop sz="86397"/>
  </p:normalViewPr>
  <p:slideViewPr>
    <p:cSldViewPr snapToGrid="0" snapToObjects="1">
      <p:cViewPr varScale="1">
        <p:scale>
          <a:sx n="89" d="100"/>
          <a:sy n="89" d="100"/>
        </p:scale>
        <p:origin x="437" y="53"/>
      </p:cViewPr>
      <p:guideLst/>
    </p:cSldViewPr>
  </p:slideViewPr>
  <p:outlineViewPr>
    <p:cViewPr>
      <p:scale>
        <a:sx n="33" d="100"/>
        <a:sy n="33" d="100"/>
      </p:scale>
      <p:origin x="0" y="-3512"/>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diagrams/_rels/data1.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6.png"/><Relationship Id="rId4" Type="http://schemas.openxmlformats.org/officeDocument/2006/relationships/image" Target="../media/image2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6.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D9B6D987-E74A-4D20-9315-DA153DE748B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9A851E2-F5F7-49E4-A5BF-09A67B6C3EE5}">
      <dgm:prSet/>
      <dgm:spPr/>
      <dgm:t>
        <a:bodyPr/>
        <a:lstStyle/>
        <a:p>
          <a:r>
            <a:rPr lang="es-CL" b="1" noProof="0" dirty="0"/>
            <a:t>El mismo modelo </a:t>
          </a:r>
          <a:r>
            <a:rPr lang="es-CL" noProof="0" dirty="0"/>
            <a:t>para todos los 18 países.</a:t>
          </a:r>
        </a:p>
      </dgm:t>
    </dgm:pt>
    <dgm:pt modelId="{ABE73586-4BAF-4B13-9D04-298A3C2B90D4}" type="parTrans" cxnId="{BEDAC362-A48E-4044-9D4F-589BE634E845}">
      <dgm:prSet/>
      <dgm:spPr/>
      <dgm:t>
        <a:bodyPr/>
        <a:lstStyle/>
        <a:p>
          <a:endParaRPr lang="en-US"/>
        </a:p>
      </dgm:t>
    </dgm:pt>
    <dgm:pt modelId="{BF6ABBED-0296-4376-98C1-42DC591A1B5D}" type="sibTrans" cxnId="{BEDAC362-A48E-4044-9D4F-589BE634E845}">
      <dgm:prSet/>
      <dgm:spPr/>
      <dgm:t>
        <a:bodyPr/>
        <a:lstStyle/>
        <a:p>
          <a:endParaRPr lang="en-US"/>
        </a:p>
      </dgm:t>
    </dgm:pt>
    <dgm:pt modelId="{D904F38B-15E9-4133-B5B1-ABDDD9E4A362}">
      <dgm:prSet/>
      <dgm:spPr/>
      <dgm:t>
        <a:bodyPr/>
        <a:lstStyle/>
        <a:p>
          <a:r>
            <a:rPr lang="es-CL" b="1" noProof="0" dirty="0"/>
            <a:t>El mismo modelo </a:t>
          </a:r>
          <a:r>
            <a:rPr lang="es-CL" noProof="0" dirty="0"/>
            <a:t>para todos los 3 sectores:  Educación, Pensiones, y Salud</a:t>
          </a:r>
        </a:p>
      </dgm:t>
    </dgm:pt>
    <dgm:pt modelId="{ED5A0FAA-18FA-4BAE-BE18-E03AC1D93568}" type="parTrans" cxnId="{F6D27E4A-D0CC-4B08-9069-F2430CCC7BB9}">
      <dgm:prSet/>
      <dgm:spPr/>
      <dgm:t>
        <a:bodyPr/>
        <a:lstStyle/>
        <a:p>
          <a:endParaRPr lang="en-US"/>
        </a:p>
      </dgm:t>
    </dgm:pt>
    <dgm:pt modelId="{237D837A-A257-48CD-96C7-DF3F0C963DDC}" type="sibTrans" cxnId="{F6D27E4A-D0CC-4B08-9069-F2430CCC7BB9}">
      <dgm:prSet/>
      <dgm:spPr/>
      <dgm:t>
        <a:bodyPr/>
        <a:lstStyle/>
        <a:p>
          <a:endParaRPr lang="en-US"/>
        </a:p>
      </dgm:t>
    </dgm:pt>
    <dgm:pt modelId="{647B11C3-C795-4BD1-A5D0-DACBC3D56E7B}">
      <dgm:prSet/>
      <dgm:spPr/>
      <dgm:t>
        <a:bodyPr/>
        <a:lstStyle/>
        <a:p>
          <a:r>
            <a:rPr lang="es-CL" b="1" noProof="0" dirty="0"/>
            <a:t>Dos impulsores </a:t>
          </a:r>
          <a:r>
            <a:rPr lang="es-CL" noProof="0" dirty="0"/>
            <a:t>del gasto social futuro:</a:t>
          </a:r>
        </a:p>
      </dgm:t>
    </dgm:pt>
    <dgm:pt modelId="{942775E6-3229-4A31-9C74-260C4B6517F5}" type="parTrans" cxnId="{FF94246F-AAAD-4973-A0FA-2CA3191E4BFB}">
      <dgm:prSet/>
      <dgm:spPr/>
      <dgm:t>
        <a:bodyPr/>
        <a:lstStyle/>
        <a:p>
          <a:endParaRPr lang="en-US"/>
        </a:p>
      </dgm:t>
    </dgm:pt>
    <dgm:pt modelId="{9B3701DE-B4C4-49D0-B917-11D46013F1AA}" type="sibTrans" cxnId="{FF94246F-AAAD-4973-A0FA-2CA3191E4BFB}">
      <dgm:prSet/>
      <dgm:spPr/>
      <dgm:t>
        <a:bodyPr/>
        <a:lstStyle/>
        <a:p>
          <a:endParaRPr lang="en-US"/>
        </a:p>
      </dgm:t>
    </dgm:pt>
    <dgm:pt modelId="{C54AB738-4D57-40B2-A1C0-094B5506B24D}">
      <dgm:prSet/>
      <dgm:spPr/>
      <dgm:t>
        <a:bodyPr/>
        <a:lstStyle/>
        <a:p>
          <a:r>
            <a:rPr lang="es-CL" noProof="0" dirty="0"/>
            <a:t>Envejecimiento de la Población (Cierto)</a:t>
          </a:r>
        </a:p>
      </dgm:t>
    </dgm:pt>
    <dgm:pt modelId="{40F65138-CADE-4E04-9ABF-65691DD18151}" type="parTrans" cxnId="{162D12E2-39D7-4506-B146-9F6D3CA42FC9}">
      <dgm:prSet/>
      <dgm:spPr/>
      <dgm:t>
        <a:bodyPr/>
        <a:lstStyle/>
        <a:p>
          <a:endParaRPr lang="en-US"/>
        </a:p>
      </dgm:t>
    </dgm:pt>
    <dgm:pt modelId="{F99C668D-9864-49CC-87B5-32F088FD8D4C}" type="sibTrans" cxnId="{162D12E2-39D7-4506-B146-9F6D3CA42FC9}">
      <dgm:prSet/>
      <dgm:spPr/>
      <dgm:t>
        <a:bodyPr/>
        <a:lstStyle/>
        <a:p>
          <a:endParaRPr lang="en-US"/>
        </a:p>
      </dgm:t>
    </dgm:pt>
    <dgm:pt modelId="{FEDDB6C2-B9BE-4B7B-999A-B248F9CFF979}">
      <dgm:prSet/>
      <dgm:spPr/>
      <dgm:t>
        <a:bodyPr/>
        <a:lstStyle/>
        <a:p>
          <a:r>
            <a:rPr lang="es-CL" noProof="0" dirty="0"/>
            <a:t>Cambio de política (Incierto)</a:t>
          </a:r>
        </a:p>
      </dgm:t>
    </dgm:pt>
    <dgm:pt modelId="{C4630D4B-D2C4-4EAA-8945-4F50F9B99068}" type="parTrans" cxnId="{C96A4598-B6E5-45E1-B267-095FAC20EB1C}">
      <dgm:prSet/>
      <dgm:spPr/>
      <dgm:t>
        <a:bodyPr/>
        <a:lstStyle/>
        <a:p>
          <a:endParaRPr lang="en-US"/>
        </a:p>
      </dgm:t>
    </dgm:pt>
    <dgm:pt modelId="{9151B787-0AC1-4B78-90ED-DF5F532F2E48}" type="sibTrans" cxnId="{C96A4598-B6E5-45E1-B267-095FAC20EB1C}">
      <dgm:prSet/>
      <dgm:spPr/>
      <dgm:t>
        <a:bodyPr/>
        <a:lstStyle/>
        <a:p>
          <a:endParaRPr lang="en-US"/>
        </a:p>
      </dgm:t>
    </dgm:pt>
    <dgm:pt modelId="{B5FCA117-0457-41DA-860C-6E4270009CC0}">
      <dgm:prSet/>
      <dgm:spPr/>
      <dgm:t>
        <a:bodyPr/>
        <a:lstStyle/>
        <a:p>
          <a:r>
            <a:rPr lang="es-CL" b="1" noProof="0" dirty="0"/>
            <a:t>Una afirmación modesta:  </a:t>
          </a:r>
          <a:r>
            <a:rPr lang="es-CL" b="0" noProof="0" dirty="0"/>
            <a:t>Un</a:t>
          </a:r>
          <a:r>
            <a:rPr lang="es-CL" b="1" noProof="0" dirty="0"/>
            <a:t> </a:t>
          </a:r>
          <a:r>
            <a:rPr lang="es-CL" noProof="0" dirty="0"/>
            <a:t>futuro plausible.</a:t>
          </a:r>
        </a:p>
      </dgm:t>
    </dgm:pt>
    <dgm:pt modelId="{45F8C865-E33C-4D8A-9DDA-B18625E1DB44}" type="parTrans" cxnId="{B93CFAC3-9A19-4835-A351-E5081F7874D7}">
      <dgm:prSet/>
      <dgm:spPr/>
      <dgm:t>
        <a:bodyPr/>
        <a:lstStyle/>
        <a:p>
          <a:endParaRPr lang="en-US"/>
        </a:p>
      </dgm:t>
    </dgm:pt>
    <dgm:pt modelId="{4EF9C29D-067D-422F-BAF7-D6E39D719259}" type="sibTrans" cxnId="{B93CFAC3-9A19-4835-A351-E5081F7874D7}">
      <dgm:prSet/>
      <dgm:spPr/>
      <dgm:t>
        <a:bodyPr/>
        <a:lstStyle/>
        <a:p>
          <a:endParaRPr lang="en-US"/>
        </a:p>
      </dgm:t>
    </dgm:pt>
    <dgm:pt modelId="{0D22C578-5FA1-4F9A-93D4-C8A5E461DB96}" type="pres">
      <dgm:prSet presAssocID="{D9B6D987-E74A-4D20-9315-DA153DE748B4}" presName="root" presStyleCnt="0">
        <dgm:presLayoutVars>
          <dgm:dir/>
          <dgm:resizeHandles val="exact"/>
        </dgm:presLayoutVars>
      </dgm:prSet>
      <dgm:spPr/>
      <dgm:t>
        <a:bodyPr/>
        <a:lstStyle/>
        <a:p>
          <a:endParaRPr lang="fr-FR"/>
        </a:p>
      </dgm:t>
    </dgm:pt>
    <dgm:pt modelId="{37B1DCCA-B665-4830-A1CD-31396DAC5187}" type="pres">
      <dgm:prSet presAssocID="{A9A851E2-F5F7-49E4-A5BF-09A67B6C3EE5}" presName="compNode" presStyleCnt="0"/>
      <dgm:spPr/>
    </dgm:pt>
    <dgm:pt modelId="{4617BAF9-734D-43E3-8396-79759A63050C}" type="pres">
      <dgm:prSet presAssocID="{A9A851E2-F5F7-49E4-A5BF-09A67B6C3EE5}" presName="bgRect" presStyleLbl="bgShp" presStyleIdx="0" presStyleCnt="4"/>
      <dgm:spPr/>
    </dgm:pt>
    <dgm:pt modelId="{B267315A-0DE0-4B6B-9F06-E927018539C9}" type="pres">
      <dgm:prSet presAssocID="{A9A851E2-F5F7-49E4-A5BF-09A67B6C3EE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Earth Globe Europe-Africa"/>
        </a:ext>
      </dgm:extLst>
    </dgm:pt>
    <dgm:pt modelId="{7F1ED51E-304C-445D-9F03-5BB1AF53E526}" type="pres">
      <dgm:prSet presAssocID="{A9A851E2-F5F7-49E4-A5BF-09A67B6C3EE5}" presName="spaceRect" presStyleCnt="0"/>
      <dgm:spPr/>
    </dgm:pt>
    <dgm:pt modelId="{65EEBD18-E468-4B55-B341-C781399F799C}" type="pres">
      <dgm:prSet presAssocID="{A9A851E2-F5F7-49E4-A5BF-09A67B6C3EE5}" presName="parTx" presStyleLbl="revTx" presStyleIdx="0" presStyleCnt="5">
        <dgm:presLayoutVars>
          <dgm:chMax val="0"/>
          <dgm:chPref val="0"/>
        </dgm:presLayoutVars>
      </dgm:prSet>
      <dgm:spPr/>
      <dgm:t>
        <a:bodyPr/>
        <a:lstStyle/>
        <a:p>
          <a:endParaRPr lang="fr-FR"/>
        </a:p>
      </dgm:t>
    </dgm:pt>
    <dgm:pt modelId="{77EE0995-5822-4250-ACDB-EFE0E319E56A}" type="pres">
      <dgm:prSet presAssocID="{BF6ABBED-0296-4376-98C1-42DC591A1B5D}" presName="sibTrans" presStyleCnt="0"/>
      <dgm:spPr/>
    </dgm:pt>
    <dgm:pt modelId="{DEA92E19-B2AF-485A-8C66-A4CF9434F7F3}" type="pres">
      <dgm:prSet presAssocID="{D904F38B-15E9-4133-B5B1-ABDDD9E4A362}" presName="compNode" presStyleCnt="0"/>
      <dgm:spPr/>
    </dgm:pt>
    <dgm:pt modelId="{E36D3BEF-4721-412C-B380-2BAF8D938768}" type="pres">
      <dgm:prSet presAssocID="{D904F38B-15E9-4133-B5B1-ABDDD9E4A362}" presName="bgRect" presStyleLbl="bgShp" presStyleIdx="1" presStyleCnt="4"/>
      <dgm:spPr/>
    </dgm:pt>
    <dgm:pt modelId="{50DEB237-692F-4E6C-895B-A9EE47AC5C96}" type="pres">
      <dgm:prSet presAssocID="{D904F38B-15E9-4133-B5B1-ABDDD9E4A36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Books"/>
        </a:ext>
      </dgm:extLst>
    </dgm:pt>
    <dgm:pt modelId="{D620FF1C-5F9F-4BB0-8A16-B805EE1841C8}" type="pres">
      <dgm:prSet presAssocID="{D904F38B-15E9-4133-B5B1-ABDDD9E4A362}" presName="spaceRect" presStyleCnt="0"/>
      <dgm:spPr/>
    </dgm:pt>
    <dgm:pt modelId="{4AFD4C4B-179C-4A8C-AA3D-785AE58049C6}" type="pres">
      <dgm:prSet presAssocID="{D904F38B-15E9-4133-B5B1-ABDDD9E4A362}" presName="parTx" presStyleLbl="revTx" presStyleIdx="1" presStyleCnt="5">
        <dgm:presLayoutVars>
          <dgm:chMax val="0"/>
          <dgm:chPref val="0"/>
        </dgm:presLayoutVars>
      </dgm:prSet>
      <dgm:spPr/>
      <dgm:t>
        <a:bodyPr/>
        <a:lstStyle/>
        <a:p>
          <a:endParaRPr lang="fr-FR"/>
        </a:p>
      </dgm:t>
    </dgm:pt>
    <dgm:pt modelId="{5027F170-ACBD-4F60-9D48-179AA1C34B0B}" type="pres">
      <dgm:prSet presAssocID="{237D837A-A257-48CD-96C7-DF3F0C963DDC}" presName="sibTrans" presStyleCnt="0"/>
      <dgm:spPr/>
    </dgm:pt>
    <dgm:pt modelId="{2A7D1C26-7F44-4C44-B4D6-E77E6EF5D83F}" type="pres">
      <dgm:prSet presAssocID="{647B11C3-C795-4BD1-A5D0-DACBC3D56E7B}" presName="compNode" presStyleCnt="0"/>
      <dgm:spPr/>
    </dgm:pt>
    <dgm:pt modelId="{0D320AD0-2D57-4579-8889-B4506FBEC88B}" type="pres">
      <dgm:prSet presAssocID="{647B11C3-C795-4BD1-A5D0-DACBC3D56E7B}" presName="bgRect" presStyleLbl="bgShp" presStyleIdx="2" presStyleCnt="4" custLinFactNeighborX="-2160"/>
      <dgm:spPr/>
    </dgm:pt>
    <dgm:pt modelId="{94057340-A15E-4889-9554-0B203255224E}" type="pres">
      <dgm:prSet presAssocID="{647B11C3-C795-4BD1-A5D0-DACBC3D56E7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Group"/>
        </a:ext>
      </dgm:extLst>
    </dgm:pt>
    <dgm:pt modelId="{384327F1-09AA-4DE8-8A34-4208A6DE9991}" type="pres">
      <dgm:prSet presAssocID="{647B11C3-C795-4BD1-A5D0-DACBC3D56E7B}" presName="spaceRect" presStyleCnt="0"/>
      <dgm:spPr/>
    </dgm:pt>
    <dgm:pt modelId="{CC97C170-F9ED-4F4F-A2A2-249ED3CD0CC1}" type="pres">
      <dgm:prSet presAssocID="{647B11C3-C795-4BD1-A5D0-DACBC3D56E7B}" presName="parTx" presStyleLbl="revTx" presStyleIdx="2" presStyleCnt="5">
        <dgm:presLayoutVars>
          <dgm:chMax val="0"/>
          <dgm:chPref val="0"/>
        </dgm:presLayoutVars>
      </dgm:prSet>
      <dgm:spPr/>
      <dgm:t>
        <a:bodyPr/>
        <a:lstStyle/>
        <a:p>
          <a:endParaRPr lang="fr-FR"/>
        </a:p>
      </dgm:t>
    </dgm:pt>
    <dgm:pt modelId="{60905E32-81FE-46C6-92D9-1C1F39AEC129}" type="pres">
      <dgm:prSet presAssocID="{647B11C3-C795-4BD1-A5D0-DACBC3D56E7B}" presName="desTx" presStyleLbl="revTx" presStyleIdx="3" presStyleCnt="5">
        <dgm:presLayoutVars/>
      </dgm:prSet>
      <dgm:spPr/>
      <dgm:t>
        <a:bodyPr/>
        <a:lstStyle/>
        <a:p>
          <a:endParaRPr lang="fr-FR"/>
        </a:p>
      </dgm:t>
    </dgm:pt>
    <dgm:pt modelId="{2304F103-1C44-4630-B4F7-6AA843EBA1F3}" type="pres">
      <dgm:prSet presAssocID="{9B3701DE-B4C4-49D0-B917-11D46013F1AA}" presName="sibTrans" presStyleCnt="0"/>
      <dgm:spPr/>
    </dgm:pt>
    <dgm:pt modelId="{730AB66B-01E8-42AB-9978-62332B0BDDFF}" type="pres">
      <dgm:prSet presAssocID="{B5FCA117-0457-41DA-860C-6E4270009CC0}" presName="compNode" presStyleCnt="0"/>
      <dgm:spPr/>
    </dgm:pt>
    <dgm:pt modelId="{973D56F0-FD98-4A35-BAD6-B0195D7D964C}" type="pres">
      <dgm:prSet presAssocID="{B5FCA117-0457-41DA-860C-6E4270009CC0}" presName="bgRect" presStyleLbl="bgShp" presStyleIdx="3" presStyleCnt="4"/>
      <dgm:spPr/>
    </dgm:pt>
    <dgm:pt modelId="{CA3FF8AD-6411-480A-82B0-401078A20CDF}" type="pres">
      <dgm:prSet presAssocID="{B5FCA117-0457-41DA-860C-6E4270009CC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Lightbulb"/>
        </a:ext>
      </dgm:extLst>
    </dgm:pt>
    <dgm:pt modelId="{A32270AF-61D0-4529-81D7-21C7CAEE1746}" type="pres">
      <dgm:prSet presAssocID="{B5FCA117-0457-41DA-860C-6E4270009CC0}" presName="spaceRect" presStyleCnt="0"/>
      <dgm:spPr/>
    </dgm:pt>
    <dgm:pt modelId="{C9B0BCCA-53CC-4B63-9427-CAED5ECF847E}" type="pres">
      <dgm:prSet presAssocID="{B5FCA117-0457-41DA-860C-6E4270009CC0}" presName="parTx" presStyleLbl="revTx" presStyleIdx="4" presStyleCnt="5">
        <dgm:presLayoutVars>
          <dgm:chMax val="0"/>
          <dgm:chPref val="0"/>
        </dgm:presLayoutVars>
      </dgm:prSet>
      <dgm:spPr/>
      <dgm:t>
        <a:bodyPr/>
        <a:lstStyle/>
        <a:p>
          <a:endParaRPr lang="fr-FR"/>
        </a:p>
      </dgm:t>
    </dgm:pt>
  </dgm:ptLst>
  <dgm:cxnLst>
    <dgm:cxn modelId="{B93CFAC3-9A19-4835-A351-E5081F7874D7}" srcId="{D9B6D987-E74A-4D20-9315-DA153DE748B4}" destId="{B5FCA117-0457-41DA-860C-6E4270009CC0}" srcOrd="3" destOrd="0" parTransId="{45F8C865-E33C-4D8A-9DDA-B18625E1DB44}" sibTransId="{4EF9C29D-067D-422F-BAF7-D6E39D719259}"/>
    <dgm:cxn modelId="{69CEF450-B767-41BD-BC6E-7E1E3799070F}" type="presOf" srcId="{647B11C3-C795-4BD1-A5D0-DACBC3D56E7B}" destId="{CC97C170-F9ED-4F4F-A2A2-249ED3CD0CC1}" srcOrd="0" destOrd="0" presId="urn:microsoft.com/office/officeart/2018/2/layout/IconVerticalSolidList"/>
    <dgm:cxn modelId="{BEDAC362-A48E-4044-9D4F-589BE634E845}" srcId="{D9B6D987-E74A-4D20-9315-DA153DE748B4}" destId="{A9A851E2-F5F7-49E4-A5BF-09A67B6C3EE5}" srcOrd="0" destOrd="0" parTransId="{ABE73586-4BAF-4B13-9D04-298A3C2B90D4}" sibTransId="{BF6ABBED-0296-4376-98C1-42DC591A1B5D}"/>
    <dgm:cxn modelId="{FF94246F-AAAD-4973-A0FA-2CA3191E4BFB}" srcId="{D9B6D987-E74A-4D20-9315-DA153DE748B4}" destId="{647B11C3-C795-4BD1-A5D0-DACBC3D56E7B}" srcOrd="2" destOrd="0" parTransId="{942775E6-3229-4A31-9C74-260C4B6517F5}" sibTransId="{9B3701DE-B4C4-49D0-B917-11D46013F1AA}"/>
    <dgm:cxn modelId="{C700EAE0-CB02-430F-8350-014786DBC3B6}" type="presOf" srcId="{A9A851E2-F5F7-49E4-A5BF-09A67B6C3EE5}" destId="{65EEBD18-E468-4B55-B341-C781399F799C}" srcOrd="0" destOrd="0" presId="urn:microsoft.com/office/officeart/2018/2/layout/IconVerticalSolidList"/>
    <dgm:cxn modelId="{97DA04E5-7F19-4CE7-A452-EEEAAEE79BEA}" type="presOf" srcId="{D9B6D987-E74A-4D20-9315-DA153DE748B4}" destId="{0D22C578-5FA1-4F9A-93D4-C8A5E461DB96}" srcOrd="0" destOrd="0" presId="urn:microsoft.com/office/officeart/2018/2/layout/IconVerticalSolidList"/>
    <dgm:cxn modelId="{6CA218EC-F910-4A4C-B964-06C7086B6911}" type="presOf" srcId="{FEDDB6C2-B9BE-4B7B-999A-B248F9CFF979}" destId="{60905E32-81FE-46C6-92D9-1C1F39AEC129}" srcOrd="0" destOrd="1" presId="urn:microsoft.com/office/officeart/2018/2/layout/IconVerticalSolidList"/>
    <dgm:cxn modelId="{86C40797-19A2-41FA-A57B-42B994ED46D6}" type="presOf" srcId="{C54AB738-4D57-40B2-A1C0-094B5506B24D}" destId="{60905E32-81FE-46C6-92D9-1C1F39AEC129}" srcOrd="0" destOrd="0" presId="urn:microsoft.com/office/officeart/2018/2/layout/IconVerticalSolidList"/>
    <dgm:cxn modelId="{75FABC21-B6D6-490E-BC21-DF644A8473CA}" type="presOf" srcId="{B5FCA117-0457-41DA-860C-6E4270009CC0}" destId="{C9B0BCCA-53CC-4B63-9427-CAED5ECF847E}" srcOrd="0" destOrd="0" presId="urn:microsoft.com/office/officeart/2018/2/layout/IconVerticalSolidList"/>
    <dgm:cxn modelId="{162D12E2-39D7-4506-B146-9F6D3CA42FC9}" srcId="{647B11C3-C795-4BD1-A5D0-DACBC3D56E7B}" destId="{C54AB738-4D57-40B2-A1C0-094B5506B24D}" srcOrd="0" destOrd="0" parTransId="{40F65138-CADE-4E04-9ABF-65691DD18151}" sibTransId="{F99C668D-9864-49CC-87B5-32F088FD8D4C}"/>
    <dgm:cxn modelId="{F6D27E4A-D0CC-4B08-9069-F2430CCC7BB9}" srcId="{D9B6D987-E74A-4D20-9315-DA153DE748B4}" destId="{D904F38B-15E9-4133-B5B1-ABDDD9E4A362}" srcOrd="1" destOrd="0" parTransId="{ED5A0FAA-18FA-4BAE-BE18-E03AC1D93568}" sibTransId="{237D837A-A257-48CD-96C7-DF3F0C963DDC}"/>
    <dgm:cxn modelId="{C96A4598-B6E5-45E1-B267-095FAC20EB1C}" srcId="{647B11C3-C795-4BD1-A5D0-DACBC3D56E7B}" destId="{FEDDB6C2-B9BE-4B7B-999A-B248F9CFF979}" srcOrd="1" destOrd="0" parTransId="{C4630D4B-D2C4-4EAA-8945-4F50F9B99068}" sibTransId="{9151B787-0AC1-4B78-90ED-DF5F532F2E48}"/>
    <dgm:cxn modelId="{78ACD4DE-4BB0-44F7-A693-0430B0FAFBBB}" type="presOf" srcId="{D904F38B-15E9-4133-B5B1-ABDDD9E4A362}" destId="{4AFD4C4B-179C-4A8C-AA3D-785AE58049C6}" srcOrd="0" destOrd="0" presId="urn:microsoft.com/office/officeart/2018/2/layout/IconVerticalSolidList"/>
    <dgm:cxn modelId="{A99197AA-51D1-4DB8-889C-165D96BC523C}" type="presParOf" srcId="{0D22C578-5FA1-4F9A-93D4-C8A5E461DB96}" destId="{37B1DCCA-B665-4830-A1CD-31396DAC5187}" srcOrd="0" destOrd="0" presId="urn:microsoft.com/office/officeart/2018/2/layout/IconVerticalSolidList"/>
    <dgm:cxn modelId="{04CC8947-5C3C-43D2-B2DC-A7F6F06BDE58}" type="presParOf" srcId="{37B1DCCA-B665-4830-A1CD-31396DAC5187}" destId="{4617BAF9-734D-43E3-8396-79759A63050C}" srcOrd="0" destOrd="0" presId="urn:microsoft.com/office/officeart/2018/2/layout/IconVerticalSolidList"/>
    <dgm:cxn modelId="{A4B2E827-B27E-4827-82EF-2366267CC697}" type="presParOf" srcId="{37B1DCCA-B665-4830-A1CD-31396DAC5187}" destId="{B267315A-0DE0-4B6B-9F06-E927018539C9}" srcOrd="1" destOrd="0" presId="urn:microsoft.com/office/officeart/2018/2/layout/IconVerticalSolidList"/>
    <dgm:cxn modelId="{AA1C63AA-B52D-47A0-A878-3FC7566D3EB6}" type="presParOf" srcId="{37B1DCCA-B665-4830-A1CD-31396DAC5187}" destId="{7F1ED51E-304C-445D-9F03-5BB1AF53E526}" srcOrd="2" destOrd="0" presId="urn:microsoft.com/office/officeart/2018/2/layout/IconVerticalSolidList"/>
    <dgm:cxn modelId="{08A7380E-08FF-4000-81CB-D497D648CC34}" type="presParOf" srcId="{37B1DCCA-B665-4830-A1CD-31396DAC5187}" destId="{65EEBD18-E468-4B55-B341-C781399F799C}" srcOrd="3" destOrd="0" presId="urn:microsoft.com/office/officeart/2018/2/layout/IconVerticalSolidList"/>
    <dgm:cxn modelId="{F5F0427F-7ABA-4653-80AF-9C4A32FD39CE}" type="presParOf" srcId="{0D22C578-5FA1-4F9A-93D4-C8A5E461DB96}" destId="{77EE0995-5822-4250-ACDB-EFE0E319E56A}" srcOrd="1" destOrd="0" presId="urn:microsoft.com/office/officeart/2018/2/layout/IconVerticalSolidList"/>
    <dgm:cxn modelId="{7CAECD05-F07E-4BDC-B1A9-9AF232F78686}" type="presParOf" srcId="{0D22C578-5FA1-4F9A-93D4-C8A5E461DB96}" destId="{DEA92E19-B2AF-485A-8C66-A4CF9434F7F3}" srcOrd="2" destOrd="0" presId="urn:microsoft.com/office/officeart/2018/2/layout/IconVerticalSolidList"/>
    <dgm:cxn modelId="{8B443095-83B5-4B56-B9EE-0179B09C6296}" type="presParOf" srcId="{DEA92E19-B2AF-485A-8C66-A4CF9434F7F3}" destId="{E36D3BEF-4721-412C-B380-2BAF8D938768}" srcOrd="0" destOrd="0" presId="urn:microsoft.com/office/officeart/2018/2/layout/IconVerticalSolidList"/>
    <dgm:cxn modelId="{9E95C103-B5CD-4F33-9A1F-79373488382C}" type="presParOf" srcId="{DEA92E19-B2AF-485A-8C66-A4CF9434F7F3}" destId="{50DEB237-692F-4E6C-895B-A9EE47AC5C96}" srcOrd="1" destOrd="0" presId="urn:microsoft.com/office/officeart/2018/2/layout/IconVerticalSolidList"/>
    <dgm:cxn modelId="{32FD8E8B-5950-43AA-930A-5BD444369CAA}" type="presParOf" srcId="{DEA92E19-B2AF-485A-8C66-A4CF9434F7F3}" destId="{D620FF1C-5F9F-4BB0-8A16-B805EE1841C8}" srcOrd="2" destOrd="0" presId="urn:microsoft.com/office/officeart/2018/2/layout/IconVerticalSolidList"/>
    <dgm:cxn modelId="{017BC676-FCF0-421A-BBEE-B236592FCA8C}" type="presParOf" srcId="{DEA92E19-B2AF-485A-8C66-A4CF9434F7F3}" destId="{4AFD4C4B-179C-4A8C-AA3D-785AE58049C6}" srcOrd="3" destOrd="0" presId="urn:microsoft.com/office/officeart/2018/2/layout/IconVerticalSolidList"/>
    <dgm:cxn modelId="{648F60EA-BEB9-4FE4-8D4D-82C41EABB3A8}" type="presParOf" srcId="{0D22C578-5FA1-4F9A-93D4-C8A5E461DB96}" destId="{5027F170-ACBD-4F60-9D48-179AA1C34B0B}" srcOrd="3" destOrd="0" presId="urn:microsoft.com/office/officeart/2018/2/layout/IconVerticalSolidList"/>
    <dgm:cxn modelId="{7428F6B6-8D42-46F7-9ACE-56D1AAFAFE50}" type="presParOf" srcId="{0D22C578-5FA1-4F9A-93D4-C8A5E461DB96}" destId="{2A7D1C26-7F44-4C44-B4D6-E77E6EF5D83F}" srcOrd="4" destOrd="0" presId="urn:microsoft.com/office/officeart/2018/2/layout/IconVerticalSolidList"/>
    <dgm:cxn modelId="{1C916FDA-8BBB-4070-91FB-FA90AFB76F07}" type="presParOf" srcId="{2A7D1C26-7F44-4C44-B4D6-E77E6EF5D83F}" destId="{0D320AD0-2D57-4579-8889-B4506FBEC88B}" srcOrd="0" destOrd="0" presId="urn:microsoft.com/office/officeart/2018/2/layout/IconVerticalSolidList"/>
    <dgm:cxn modelId="{A74E903E-8450-4B06-A02B-BD5FDA6669AA}" type="presParOf" srcId="{2A7D1C26-7F44-4C44-B4D6-E77E6EF5D83F}" destId="{94057340-A15E-4889-9554-0B203255224E}" srcOrd="1" destOrd="0" presId="urn:microsoft.com/office/officeart/2018/2/layout/IconVerticalSolidList"/>
    <dgm:cxn modelId="{F53DB185-9148-4C15-9726-7CC04E99517D}" type="presParOf" srcId="{2A7D1C26-7F44-4C44-B4D6-E77E6EF5D83F}" destId="{384327F1-09AA-4DE8-8A34-4208A6DE9991}" srcOrd="2" destOrd="0" presId="urn:microsoft.com/office/officeart/2018/2/layout/IconVerticalSolidList"/>
    <dgm:cxn modelId="{D3F394F9-322E-425D-BAD8-4849A71A1253}" type="presParOf" srcId="{2A7D1C26-7F44-4C44-B4D6-E77E6EF5D83F}" destId="{CC97C170-F9ED-4F4F-A2A2-249ED3CD0CC1}" srcOrd="3" destOrd="0" presId="urn:microsoft.com/office/officeart/2018/2/layout/IconVerticalSolidList"/>
    <dgm:cxn modelId="{9D0BCA3B-3884-4FEB-BEE5-1609197E4D42}" type="presParOf" srcId="{2A7D1C26-7F44-4C44-B4D6-E77E6EF5D83F}" destId="{60905E32-81FE-46C6-92D9-1C1F39AEC129}" srcOrd="4" destOrd="0" presId="urn:microsoft.com/office/officeart/2018/2/layout/IconVerticalSolidList"/>
    <dgm:cxn modelId="{C3831F92-6448-4167-86FD-9F3762B616BE}" type="presParOf" srcId="{0D22C578-5FA1-4F9A-93D4-C8A5E461DB96}" destId="{2304F103-1C44-4630-B4F7-6AA843EBA1F3}" srcOrd="5" destOrd="0" presId="urn:microsoft.com/office/officeart/2018/2/layout/IconVerticalSolidList"/>
    <dgm:cxn modelId="{E08BC0BA-A375-41F3-B057-41E17C492CAE}" type="presParOf" srcId="{0D22C578-5FA1-4F9A-93D4-C8A5E461DB96}" destId="{730AB66B-01E8-42AB-9978-62332B0BDDFF}" srcOrd="6" destOrd="0" presId="urn:microsoft.com/office/officeart/2018/2/layout/IconVerticalSolidList"/>
    <dgm:cxn modelId="{2A0A0C44-631A-47F7-9ED6-86173603FFDE}" type="presParOf" srcId="{730AB66B-01E8-42AB-9978-62332B0BDDFF}" destId="{973D56F0-FD98-4A35-BAD6-B0195D7D964C}" srcOrd="0" destOrd="0" presId="urn:microsoft.com/office/officeart/2018/2/layout/IconVerticalSolidList"/>
    <dgm:cxn modelId="{15D6BAA8-B0BA-465A-AE97-9C9D3AC876AE}" type="presParOf" srcId="{730AB66B-01E8-42AB-9978-62332B0BDDFF}" destId="{CA3FF8AD-6411-480A-82B0-401078A20CDF}" srcOrd="1" destOrd="0" presId="urn:microsoft.com/office/officeart/2018/2/layout/IconVerticalSolidList"/>
    <dgm:cxn modelId="{65A0D902-580C-404A-9563-C4F2F475D2A6}" type="presParOf" srcId="{730AB66B-01E8-42AB-9978-62332B0BDDFF}" destId="{A32270AF-61D0-4529-81D7-21C7CAEE1746}" srcOrd="2" destOrd="0" presId="urn:microsoft.com/office/officeart/2018/2/layout/IconVerticalSolidList"/>
    <dgm:cxn modelId="{E295E7B6-1A96-42E2-828B-EE71DB70F841}" type="presParOf" srcId="{730AB66B-01E8-42AB-9978-62332B0BDDFF}" destId="{C9B0BCCA-53CC-4B63-9427-CAED5ECF847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17BAF9-734D-43E3-8396-79759A63050C}">
      <dsp:nvSpPr>
        <dsp:cNvPr id="0" name=""/>
        <dsp:cNvSpPr/>
      </dsp:nvSpPr>
      <dsp:spPr>
        <a:xfrm>
          <a:off x="0" y="2442"/>
          <a:ext cx="6513603" cy="123800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67315A-0DE0-4B6B-9F06-E927018539C9}">
      <dsp:nvSpPr>
        <dsp:cNvPr id="0" name=""/>
        <dsp:cNvSpPr/>
      </dsp:nvSpPr>
      <dsp:spPr>
        <a:xfrm>
          <a:off x="374497" y="280994"/>
          <a:ext cx="680904" cy="6809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EEBD18-E468-4B55-B341-C781399F799C}">
      <dsp:nvSpPr>
        <dsp:cNvPr id="0" name=""/>
        <dsp:cNvSpPr/>
      </dsp:nvSpPr>
      <dsp:spPr>
        <a:xfrm>
          <a:off x="1429899" y="2442"/>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lvl="0" algn="l" defTabSz="977900">
            <a:lnSpc>
              <a:spcPct val="90000"/>
            </a:lnSpc>
            <a:spcBef>
              <a:spcPct val="0"/>
            </a:spcBef>
            <a:spcAft>
              <a:spcPct val="35000"/>
            </a:spcAft>
          </a:pPr>
          <a:r>
            <a:rPr lang="es-CL" sz="2200" b="1" kern="1200" noProof="0" dirty="0"/>
            <a:t>El mismo modelo </a:t>
          </a:r>
          <a:r>
            <a:rPr lang="es-CL" sz="2200" kern="1200" noProof="0" dirty="0"/>
            <a:t>para todos los 18 países.</a:t>
          </a:r>
        </a:p>
      </dsp:txBody>
      <dsp:txXfrm>
        <a:off x="1429899" y="2442"/>
        <a:ext cx="5083704" cy="1238008"/>
      </dsp:txXfrm>
    </dsp:sp>
    <dsp:sp modelId="{E36D3BEF-4721-412C-B380-2BAF8D938768}">
      <dsp:nvSpPr>
        <dsp:cNvPr id="0" name=""/>
        <dsp:cNvSpPr/>
      </dsp:nvSpPr>
      <dsp:spPr>
        <a:xfrm>
          <a:off x="0" y="1549953"/>
          <a:ext cx="6513603" cy="123800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DEB237-692F-4E6C-895B-A9EE47AC5C96}">
      <dsp:nvSpPr>
        <dsp:cNvPr id="0" name=""/>
        <dsp:cNvSpPr/>
      </dsp:nvSpPr>
      <dsp:spPr>
        <a:xfrm>
          <a:off x="374497" y="1828505"/>
          <a:ext cx="680904" cy="6809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AFD4C4B-179C-4A8C-AA3D-785AE58049C6}">
      <dsp:nvSpPr>
        <dsp:cNvPr id="0" name=""/>
        <dsp:cNvSpPr/>
      </dsp:nvSpPr>
      <dsp:spPr>
        <a:xfrm>
          <a:off x="1429899" y="1549953"/>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lvl="0" algn="l" defTabSz="977900">
            <a:lnSpc>
              <a:spcPct val="90000"/>
            </a:lnSpc>
            <a:spcBef>
              <a:spcPct val="0"/>
            </a:spcBef>
            <a:spcAft>
              <a:spcPct val="35000"/>
            </a:spcAft>
          </a:pPr>
          <a:r>
            <a:rPr lang="es-CL" sz="2200" b="1" kern="1200" noProof="0" dirty="0"/>
            <a:t>El mismo modelo </a:t>
          </a:r>
          <a:r>
            <a:rPr lang="es-CL" sz="2200" kern="1200" noProof="0" dirty="0"/>
            <a:t>para todos los 3 sectores:  Educación, Pensiones, y Salud</a:t>
          </a:r>
        </a:p>
      </dsp:txBody>
      <dsp:txXfrm>
        <a:off x="1429899" y="1549953"/>
        <a:ext cx="5083704" cy="1238008"/>
      </dsp:txXfrm>
    </dsp:sp>
    <dsp:sp modelId="{0D320AD0-2D57-4579-8889-B4506FBEC88B}">
      <dsp:nvSpPr>
        <dsp:cNvPr id="0" name=""/>
        <dsp:cNvSpPr/>
      </dsp:nvSpPr>
      <dsp:spPr>
        <a:xfrm>
          <a:off x="0" y="3097464"/>
          <a:ext cx="6513603" cy="123800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057340-A15E-4889-9554-0B203255224E}">
      <dsp:nvSpPr>
        <dsp:cNvPr id="0" name=""/>
        <dsp:cNvSpPr/>
      </dsp:nvSpPr>
      <dsp:spPr>
        <a:xfrm>
          <a:off x="374497" y="3376015"/>
          <a:ext cx="680904" cy="6809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C97C170-F9ED-4F4F-A2A2-249ED3CD0CC1}">
      <dsp:nvSpPr>
        <dsp:cNvPr id="0" name=""/>
        <dsp:cNvSpPr/>
      </dsp:nvSpPr>
      <dsp:spPr>
        <a:xfrm>
          <a:off x="1429899" y="3097464"/>
          <a:ext cx="2931121"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lvl="0" algn="l" defTabSz="977900">
            <a:lnSpc>
              <a:spcPct val="90000"/>
            </a:lnSpc>
            <a:spcBef>
              <a:spcPct val="0"/>
            </a:spcBef>
            <a:spcAft>
              <a:spcPct val="35000"/>
            </a:spcAft>
          </a:pPr>
          <a:r>
            <a:rPr lang="es-CL" sz="2200" b="1" kern="1200" noProof="0" dirty="0"/>
            <a:t>Dos impulsores </a:t>
          </a:r>
          <a:r>
            <a:rPr lang="es-CL" sz="2200" kern="1200" noProof="0" dirty="0"/>
            <a:t>del gasto social futuro:</a:t>
          </a:r>
        </a:p>
      </dsp:txBody>
      <dsp:txXfrm>
        <a:off x="1429899" y="3097464"/>
        <a:ext cx="2931121" cy="1238008"/>
      </dsp:txXfrm>
    </dsp:sp>
    <dsp:sp modelId="{60905E32-81FE-46C6-92D9-1C1F39AEC129}">
      <dsp:nvSpPr>
        <dsp:cNvPr id="0" name=""/>
        <dsp:cNvSpPr/>
      </dsp:nvSpPr>
      <dsp:spPr>
        <a:xfrm>
          <a:off x="4361021" y="3097464"/>
          <a:ext cx="2152582"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lvl="0" algn="l" defTabSz="622300">
            <a:lnSpc>
              <a:spcPct val="90000"/>
            </a:lnSpc>
            <a:spcBef>
              <a:spcPct val="0"/>
            </a:spcBef>
            <a:spcAft>
              <a:spcPct val="35000"/>
            </a:spcAft>
          </a:pPr>
          <a:r>
            <a:rPr lang="es-CL" sz="1400" kern="1200" noProof="0" dirty="0"/>
            <a:t>Envejecimiento de la Población (Cierto)</a:t>
          </a:r>
        </a:p>
        <a:p>
          <a:pPr lvl="0" algn="l" defTabSz="622300">
            <a:lnSpc>
              <a:spcPct val="90000"/>
            </a:lnSpc>
            <a:spcBef>
              <a:spcPct val="0"/>
            </a:spcBef>
            <a:spcAft>
              <a:spcPct val="35000"/>
            </a:spcAft>
          </a:pPr>
          <a:r>
            <a:rPr lang="es-CL" sz="1400" kern="1200" noProof="0" dirty="0"/>
            <a:t>Cambio de política (Incierto)</a:t>
          </a:r>
        </a:p>
      </dsp:txBody>
      <dsp:txXfrm>
        <a:off x="4361021" y="3097464"/>
        <a:ext cx="2152582" cy="1238008"/>
      </dsp:txXfrm>
    </dsp:sp>
    <dsp:sp modelId="{973D56F0-FD98-4A35-BAD6-B0195D7D964C}">
      <dsp:nvSpPr>
        <dsp:cNvPr id="0" name=""/>
        <dsp:cNvSpPr/>
      </dsp:nvSpPr>
      <dsp:spPr>
        <a:xfrm>
          <a:off x="0" y="4644974"/>
          <a:ext cx="6513603" cy="123800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3FF8AD-6411-480A-82B0-401078A20CDF}">
      <dsp:nvSpPr>
        <dsp:cNvPr id="0" name=""/>
        <dsp:cNvSpPr/>
      </dsp:nvSpPr>
      <dsp:spPr>
        <a:xfrm>
          <a:off x="374497" y="4923526"/>
          <a:ext cx="680904" cy="6809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9B0BCCA-53CC-4B63-9427-CAED5ECF847E}">
      <dsp:nvSpPr>
        <dsp:cNvPr id="0" name=""/>
        <dsp:cNvSpPr/>
      </dsp:nvSpPr>
      <dsp:spPr>
        <a:xfrm>
          <a:off x="1429899" y="464497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lvl="0" algn="l" defTabSz="977900">
            <a:lnSpc>
              <a:spcPct val="90000"/>
            </a:lnSpc>
            <a:spcBef>
              <a:spcPct val="0"/>
            </a:spcBef>
            <a:spcAft>
              <a:spcPct val="35000"/>
            </a:spcAft>
          </a:pPr>
          <a:r>
            <a:rPr lang="es-CL" sz="2200" b="1" kern="1200" noProof="0" dirty="0"/>
            <a:t>Una afirmación modesta:  </a:t>
          </a:r>
          <a:r>
            <a:rPr lang="es-CL" sz="2200" b="0" kern="1200" noProof="0" dirty="0"/>
            <a:t>Un</a:t>
          </a:r>
          <a:r>
            <a:rPr lang="es-CL" sz="2200" b="1" kern="1200" noProof="0" dirty="0"/>
            <a:t> </a:t>
          </a:r>
          <a:r>
            <a:rPr lang="es-CL" sz="2200" kern="1200" noProof="0" dirty="0"/>
            <a:t>futuro plausible.</a:t>
          </a:r>
        </a:p>
      </dsp:txBody>
      <dsp:txXfrm>
        <a:off x="1429899" y="4644974"/>
        <a:ext cx="5083704" cy="123800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282A40-697F-1A46-80C9-44E1D1ACD8FC}" type="datetimeFigureOut">
              <a:rPr lang="en-US" smtClean="0"/>
              <a:t>9/6/2019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C9D82C-D15C-DE43-8648-9066B928A2F8}" type="slidenum">
              <a:rPr lang="en-US" smtClean="0"/>
              <a:t>‹#›</a:t>
            </a:fld>
            <a:endParaRPr lang="en-US"/>
          </a:p>
        </p:txBody>
      </p:sp>
    </p:spTree>
    <p:extLst>
      <p:ext uri="{BB962C8B-B14F-4D97-AF65-F5344CB8AC3E}">
        <p14:creationId xmlns:p14="http://schemas.microsoft.com/office/powerpoint/2010/main" val="3622224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s-CL" dirty="0">
                <a:solidFill>
                  <a:srgbClr val="1B1C55"/>
                </a:solidFill>
              </a:rPr>
              <a:t>Familiarizarse con las </a:t>
            </a:r>
            <a:r>
              <a:rPr lang="es-CL" b="1" dirty="0">
                <a:solidFill>
                  <a:srgbClr val="1B1C55"/>
                </a:solidFill>
              </a:rPr>
              <a:t>principales tendencias demográficas </a:t>
            </a:r>
            <a:r>
              <a:rPr lang="es-CL" dirty="0">
                <a:solidFill>
                  <a:srgbClr val="1B1C55"/>
                </a:solidFill>
              </a:rPr>
              <a:t>en LAC y reflexionar sobre sus</a:t>
            </a:r>
            <a:r>
              <a:rPr lang="es-CL" b="1" dirty="0">
                <a:solidFill>
                  <a:srgbClr val="1B1C55"/>
                </a:solidFill>
              </a:rPr>
              <a:t> impactos económicos y sociales </a:t>
            </a:r>
            <a:r>
              <a:rPr lang="en-US" b="1" dirty="0">
                <a:solidFill>
                  <a:srgbClr val="1B1C55"/>
                </a:solidFill>
              </a:rPr>
              <a:t> </a:t>
            </a:r>
          </a:p>
          <a:p>
            <a:pPr marL="622300" indent="-457200">
              <a:spcBef>
                <a:spcPts val="1800"/>
              </a:spcBef>
            </a:pPr>
            <a:r>
              <a:rPr lang="en-US" sz="1200" dirty="0"/>
              <a:t>¿</a:t>
            </a:r>
            <a:r>
              <a:rPr lang="en-US" sz="1200" dirty="0" err="1"/>
              <a:t>Cómo</a:t>
            </a:r>
            <a:r>
              <a:rPr lang="en-US" sz="1200" dirty="0"/>
              <a:t> </a:t>
            </a:r>
            <a:r>
              <a:rPr lang="en-US" sz="1200" dirty="0" err="1"/>
              <a:t>va</a:t>
            </a:r>
            <a:r>
              <a:rPr lang="en-US" sz="1200" dirty="0"/>
              <a:t> </a:t>
            </a:r>
            <a:r>
              <a:rPr lang="en-US" sz="1200" dirty="0" err="1"/>
              <a:t>cambiando</a:t>
            </a:r>
            <a:r>
              <a:rPr lang="en-US" sz="1200" dirty="0"/>
              <a:t> la </a:t>
            </a:r>
            <a:r>
              <a:rPr lang="en-US" sz="1200" dirty="0" err="1"/>
              <a:t>población</a:t>
            </a:r>
            <a:r>
              <a:rPr lang="en-US" sz="1200" dirty="0"/>
              <a:t> </a:t>
            </a:r>
            <a:r>
              <a:rPr lang="es-CL" sz="1200" dirty="0"/>
              <a:t>en ALC?</a:t>
            </a:r>
          </a:p>
          <a:p>
            <a:pPr marL="622300" indent="-457200">
              <a:spcBef>
                <a:spcPts val="1800"/>
              </a:spcBef>
            </a:pPr>
            <a:r>
              <a:rPr lang="en-US" sz="1200" dirty="0"/>
              <a:t>¿</a:t>
            </a:r>
            <a:r>
              <a:rPr lang="en-US" sz="1200" dirty="0" err="1"/>
              <a:t>Hacia</a:t>
            </a:r>
            <a:r>
              <a:rPr lang="en-US" sz="1200" dirty="0"/>
              <a:t> </a:t>
            </a:r>
            <a:r>
              <a:rPr lang="en-US" sz="1200" dirty="0" err="1"/>
              <a:t>dónde</a:t>
            </a:r>
            <a:r>
              <a:rPr lang="en-US" sz="1200" dirty="0"/>
              <a:t> </a:t>
            </a:r>
            <a:r>
              <a:rPr lang="en-US" sz="1200" dirty="0" err="1"/>
              <a:t>va</a:t>
            </a:r>
            <a:r>
              <a:rPr lang="en-US" sz="1200" dirty="0"/>
              <a:t> </a:t>
            </a:r>
            <a:r>
              <a:rPr lang="en-US" sz="1200" b="1" dirty="0">
                <a:solidFill>
                  <a:schemeClr val="accent2"/>
                </a:solidFill>
              </a:rPr>
              <a:t>el </a:t>
            </a:r>
            <a:r>
              <a:rPr lang="en-US" sz="1200" b="1" dirty="0" err="1">
                <a:solidFill>
                  <a:schemeClr val="accent2"/>
                </a:solidFill>
              </a:rPr>
              <a:t>cambio</a:t>
            </a:r>
            <a:r>
              <a:rPr lang="en-US" sz="1200" b="1" dirty="0">
                <a:solidFill>
                  <a:schemeClr val="accent2"/>
                </a:solidFill>
              </a:rPr>
              <a:t> </a:t>
            </a:r>
            <a:r>
              <a:rPr lang="en-US" sz="1200" b="1" dirty="0" err="1">
                <a:solidFill>
                  <a:schemeClr val="accent2"/>
                </a:solidFill>
              </a:rPr>
              <a:t>demográfico</a:t>
            </a:r>
            <a:r>
              <a:rPr lang="en-US" sz="1200" b="1" dirty="0">
                <a:solidFill>
                  <a:schemeClr val="accent2"/>
                </a:solidFill>
              </a:rPr>
              <a:t> </a:t>
            </a:r>
            <a:r>
              <a:rPr lang="en-US" sz="1200" dirty="0" err="1"/>
              <a:t>en</a:t>
            </a:r>
            <a:r>
              <a:rPr lang="en-US" sz="1200" dirty="0"/>
              <a:t> la </a:t>
            </a:r>
            <a:r>
              <a:rPr lang="en-US" sz="1200" dirty="0" err="1"/>
              <a:t>región</a:t>
            </a:r>
            <a:r>
              <a:rPr lang="en-US" sz="1200" dirty="0"/>
              <a:t>?</a:t>
            </a:r>
          </a:p>
          <a:p>
            <a:pPr marL="622300" indent="-457200">
              <a:spcBef>
                <a:spcPts val="1800"/>
              </a:spcBef>
            </a:pPr>
            <a:r>
              <a:rPr lang="en-US" sz="1200" dirty="0"/>
              <a:t>¿</a:t>
            </a:r>
            <a:r>
              <a:rPr lang="en-US" sz="1200" dirty="0" err="1"/>
              <a:t>Cuáles</a:t>
            </a:r>
            <a:r>
              <a:rPr lang="en-US" sz="1200" dirty="0"/>
              <a:t> son </a:t>
            </a:r>
            <a:r>
              <a:rPr lang="en-US" sz="1200" b="1" dirty="0">
                <a:solidFill>
                  <a:schemeClr val="accent2"/>
                </a:solidFill>
              </a:rPr>
              <a:t>las </a:t>
            </a:r>
            <a:r>
              <a:rPr lang="en-US" sz="1200" b="1" dirty="0" err="1">
                <a:solidFill>
                  <a:schemeClr val="accent2"/>
                </a:solidFill>
              </a:rPr>
              <a:t>consecuencias</a:t>
            </a:r>
            <a:r>
              <a:rPr lang="en-US" sz="1200" b="1" dirty="0">
                <a:solidFill>
                  <a:schemeClr val="accent2"/>
                </a:solidFill>
              </a:rPr>
              <a:t> </a:t>
            </a:r>
            <a:r>
              <a:rPr lang="en-US" sz="1200" dirty="0" err="1"/>
              <a:t>en</a:t>
            </a:r>
            <a:r>
              <a:rPr lang="en-US" sz="1200" dirty="0"/>
              <a:t> el </a:t>
            </a:r>
            <a:r>
              <a:rPr lang="en-US" sz="1200" dirty="0" err="1"/>
              <a:t>ámbito</a:t>
            </a:r>
            <a:r>
              <a:rPr lang="en-US" sz="1200" dirty="0"/>
              <a:t> </a:t>
            </a:r>
            <a:r>
              <a:rPr lang="en-US" sz="1200" dirty="0" err="1"/>
              <a:t>ecónomico</a:t>
            </a:r>
            <a:r>
              <a:rPr lang="en-US" sz="1200" dirty="0"/>
              <a:t> y social?</a:t>
            </a:r>
          </a:p>
          <a:p>
            <a:pPr marL="622300" indent="-457200">
              <a:spcBef>
                <a:spcPts val="1800"/>
              </a:spcBef>
            </a:pPr>
            <a:r>
              <a:rPr lang="en-US" sz="1200" dirty="0"/>
              <a:t>¿</a:t>
            </a:r>
            <a:r>
              <a:rPr lang="en-US" sz="1200" dirty="0" err="1"/>
              <a:t>Cómo</a:t>
            </a:r>
            <a:r>
              <a:rPr lang="en-US" sz="1200" dirty="0"/>
              <a:t> </a:t>
            </a:r>
            <a:r>
              <a:rPr lang="en-US" sz="1200" dirty="0" err="1"/>
              <a:t>aprovechar</a:t>
            </a:r>
            <a:r>
              <a:rPr lang="en-US" sz="1200" dirty="0"/>
              <a:t> las </a:t>
            </a:r>
            <a:r>
              <a:rPr lang="en-US" sz="1200" dirty="0" err="1"/>
              <a:t>oportunidades</a:t>
            </a:r>
            <a:r>
              <a:rPr lang="en-US" sz="1200" dirty="0"/>
              <a:t> y </a:t>
            </a:r>
            <a:r>
              <a:rPr lang="en-US" sz="1200" dirty="0" err="1"/>
              <a:t>afrontar</a:t>
            </a:r>
            <a:r>
              <a:rPr lang="en-US" sz="1200" dirty="0"/>
              <a:t> </a:t>
            </a:r>
            <a:r>
              <a:rPr lang="en-US" sz="1200" dirty="0" err="1"/>
              <a:t>los</a:t>
            </a:r>
            <a:r>
              <a:rPr lang="en-US" sz="1200" dirty="0"/>
              <a:t> </a:t>
            </a:r>
            <a:r>
              <a:rPr lang="en-US" sz="1200" dirty="0" err="1"/>
              <a:t>retos</a:t>
            </a:r>
            <a:r>
              <a:rPr lang="en-US" sz="1200" dirty="0"/>
              <a:t>?</a:t>
            </a:r>
            <a:endParaRPr lang="es-CL" sz="120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6FF63D7-8109-41C5-8D32-0F41CF3CD8CA}"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Arial"/>
                <a:sym typeface="Arial"/>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a:sym typeface="Arial"/>
            </a:endParaRPr>
          </a:p>
        </p:txBody>
      </p:sp>
    </p:spTree>
    <p:extLst>
      <p:ext uri="{BB962C8B-B14F-4D97-AF65-F5344CB8AC3E}">
        <p14:creationId xmlns:p14="http://schemas.microsoft.com/office/powerpoint/2010/main" val="2406059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Future</a:t>
            </a:r>
            <a:r>
              <a:rPr lang="en-US" baseline="0" dirty="0"/>
              <a:t> unlike the past.</a:t>
            </a:r>
            <a:endParaRPr lang="en-US" dirty="0"/>
          </a:p>
        </p:txBody>
      </p:sp>
      <p:sp>
        <p:nvSpPr>
          <p:cNvPr id="4" name="Slide Number Placeholder 3"/>
          <p:cNvSpPr>
            <a:spLocks noGrp="1"/>
          </p:cNvSpPr>
          <p:nvPr>
            <p:ph type="sldNum" sz="quarter" idx="10"/>
          </p:nvPr>
        </p:nvSpPr>
        <p:spPr/>
        <p:txBody>
          <a:bodyPr/>
          <a:lstStyle/>
          <a:p>
            <a:fld id="{F1E41668-2591-A447-8E7F-9E76F70FF53C}" type="slidenum">
              <a:rPr lang="en-US" smtClean="0"/>
              <a:pPr/>
              <a:t>7</a:t>
            </a:fld>
            <a:endParaRPr lang="en-US"/>
          </a:p>
        </p:txBody>
      </p:sp>
    </p:spTree>
    <p:extLst>
      <p:ext uri="{BB962C8B-B14F-4D97-AF65-F5344CB8AC3E}">
        <p14:creationId xmlns:p14="http://schemas.microsoft.com/office/powerpoint/2010/main" val="1191066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Future</a:t>
            </a:r>
            <a:r>
              <a:rPr lang="en-US" baseline="0" dirty="0"/>
              <a:t> unlike the past.</a:t>
            </a:r>
            <a:endParaRPr lang="en-US" dirty="0"/>
          </a:p>
        </p:txBody>
      </p:sp>
      <p:sp>
        <p:nvSpPr>
          <p:cNvPr id="4" name="Slide Number Placeholder 3"/>
          <p:cNvSpPr>
            <a:spLocks noGrp="1"/>
          </p:cNvSpPr>
          <p:nvPr>
            <p:ph type="sldNum" sz="quarter" idx="10"/>
          </p:nvPr>
        </p:nvSpPr>
        <p:spPr/>
        <p:txBody>
          <a:bodyPr/>
          <a:lstStyle/>
          <a:p>
            <a:fld id="{F1E41668-2591-A447-8E7F-9E76F70FF53C}" type="slidenum">
              <a:rPr lang="en-US" smtClean="0"/>
              <a:pPr/>
              <a:t>10</a:t>
            </a:fld>
            <a:endParaRPr lang="en-US"/>
          </a:p>
        </p:txBody>
      </p:sp>
    </p:spTree>
    <p:extLst>
      <p:ext uri="{BB962C8B-B14F-4D97-AF65-F5344CB8AC3E}">
        <p14:creationId xmlns:p14="http://schemas.microsoft.com/office/powerpoint/2010/main" val="50991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Future</a:t>
            </a:r>
            <a:r>
              <a:rPr lang="en-US" baseline="0" dirty="0"/>
              <a:t> unlike the past.</a:t>
            </a:r>
            <a:endParaRPr lang="en-US" dirty="0"/>
          </a:p>
        </p:txBody>
      </p:sp>
      <p:sp>
        <p:nvSpPr>
          <p:cNvPr id="4" name="Slide Number Placeholder 3"/>
          <p:cNvSpPr>
            <a:spLocks noGrp="1"/>
          </p:cNvSpPr>
          <p:nvPr>
            <p:ph type="sldNum" sz="quarter" idx="10"/>
          </p:nvPr>
        </p:nvSpPr>
        <p:spPr/>
        <p:txBody>
          <a:bodyPr/>
          <a:lstStyle/>
          <a:p>
            <a:fld id="{F1E41668-2591-A447-8E7F-9E76F70FF53C}" type="slidenum">
              <a:rPr lang="en-US" smtClean="0"/>
              <a:pPr/>
              <a:t>11</a:t>
            </a:fld>
            <a:endParaRPr lang="en-US"/>
          </a:p>
        </p:txBody>
      </p:sp>
    </p:spTree>
    <p:extLst>
      <p:ext uri="{BB962C8B-B14F-4D97-AF65-F5344CB8AC3E}">
        <p14:creationId xmlns:p14="http://schemas.microsoft.com/office/powerpoint/2010/main" val="27200308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C4CEB3FA-CCC9-41C9-AAFA-798D639ADB4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99" t="7292" b="3494"/>
          <a:stretch/>
        </p:blipFill>
        <p:spPr>
          <a:xfrm>
            <a:off x="-9312" y="-5242"/>
            <a:ext cx="12201312" cy="6868484"/>
          </a:xfrm>
          <a:prstGeom prst="rect">
            <a:avLst/>
          </a:prstGeom>
        </p:spPr>
      </p:pic>
      <p:sp>
        <p:nvSpPr>
          <p:cNvPr id="7" name="TextBox 6">
            <a:extLst>
              <a:ext uri="{FF2B5EF4-FFF2-40B4-BE49-F238E27FC236}">
                <a16:creationId xmlns:a16="http://schemas.microsoft.com/office/drawing/2014/main" xmlns="" id="{F96AD624-A1EF-462E-AF79-838F150AC894}"/>
              </a:ext>
            </a:extLst>
          </p:cNvPr>
          <p:cNvSpPr txBox="1"/>
          <p:nvPr userDrawn="1"/>
        </p:nvSpPr>
        <p:spPr>
          <a:xfrm>
            <a:off x="1536699" y="6337300"/>
            <a:ext cx="5343072" cy="32316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US" sz="1500" b="1" i="0" u="none" strike="noStrike" kern="1200" cap="none" spc="-5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Population</a:t>
            </a:r>
          </a:p>
        </p:txBody>
      </p:sp>
    </p:spTree>
    <p:extLst>
      <p:ext uri="{BB962C8B-B14F-4D97-AF65-F5344CB8AC3E}">
        <p14:creationId xmlns:p14="http://schemas.microsoft.com/office/powerpoint/2010/main" val="3597205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13321A3-2FE7-6D48-9D94-500BFB95AD56}"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0EFF91-9AAB-954F-8D3B-1CB7B184BDC8}" type="slidenum">
              <a:rPr lang="en-US" smtClean="0"/>
              <a:t>‹#›</a:t>
            </a:fld>
            <a:endParaRPr lang="en-US"/>
          </a:p>
        </p:txBody>
      </p:sp>
    </p:spTree>
    <p:extLst>
      <p:ext uri="{BB962C8B-B14F-4D97-AF65-F5344CB8AC3E}">
        <p14:creationId xmlns:p14="http://schemas.microsoft.com/office/powerpoint/2010/main" val="2098490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13321A3-2FE7-6D48-9D94-500BFB95AD56}" type="datetimeFigureOut">
              <a:rPr lang="en-US" smtClean="0"/>
              <a:t>9/6/2019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0EFF91-9AAB-954F-8D3B-1CB7B184BDC8}" type="slidenum">
              <a:rPr lang="en-US" smtClean="0"/>
              <a:t>‹#›</a:t>
            </a:fld>
            <a:endParaRPr lang="en-US"/>
          </a:p>
        </p:txBody>
      </p:sp>
    </p:spTree>
    <p:extLst>
      <p:ext uri="{BB962C8B-B14F-4D97-AF65-F5344CB8AC3E}">
        <p14:creationId xmlns:p14="http://schemas.microsoft.com/office/powerpoint/2010/main" val="1856896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13321A3-2FE7-6D48-9D94-500BFB95AD56}" type="datetimeFigureOut">
              <a:rPr lang="en-US" smtClean="0"/>
              <a:t>9/6/2019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0EFF91-9AAB-954F-8D3B-1CB7B184BDC8}" type="slidenum">
              <a:rPr lang="en-US" smtClean="0"/>
              <a:t>‹#›</a:t>
            </a:fld>
            <a:endParaRPr lang="en-US"/>
          </a:p>
        </p:txBody>
      </p:sp>
    </p:spTree>
    <p:extLst>
      <p:ext uri="{BB962C8B-B14F-4D97-AF65-F5344CB8AC3E}">
        <p14:creationId xmlns:p14="http://schemas.microsoft.com/office/powerpoint/2010/main" val="42659504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3321A3-2FE7-6D48-9D94-500BFB95AD56}" type="datetimeFigureOut">
              <a:rPr lang="en-US" smtClean="0"/>
              <a:t>9/6/2019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0EFF91-9AAB-954F-8D3B-1CB7B184BDC8}" type="slidenum">
              <a:rPr lang="en-US" smtClean="0"/>
              <a:t>‹#›</a:t>
            </a:fld>
            <a:endParaRPr lang="en-US"/>
          </a:p>
        </p:txBody>
      </p:sp>
    </p:spTree>
    <p:extLst>
      <p:ext uri="{BB962C8B-B14F-4D97-AF65-F5344CB8AC3E}">
        <p14:creationId xmlns:p14="http://schemas.microsoft.com/office/powerpoint/2010/main" val="41349444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13321A3-2FE7-6D48-9D94-500BFB95AD56}"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0EFF91-9AAB-954F-8D3B-1CB7B184BDC8}" type="slidenum">
              <a:rPr lang="en-US" smtClean="0"/>
              <a:t>‹#›</a:t>
            </a:fld>
            <a:endParaRPr lang="en-US"/>
          </a:p>
        </p:txBody>
      </p:sp>
    </p:spTree>
    <p:extLst>
      <p:ext uri="{BB962C8B-B14F-4D97-AF65-F5344CB8AC3E}">
        <p14:creationId xmlns:p14="http://schemas.microsoft.com/office/powerpoint/2010/main" val="43478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13321A3-2FE7-6D48-9D94-500BFB95AD56}"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0EFF91-9AAB-954F-8D3B-1CB7B184BDC8}" type="slidenum">
              <a:rPr lang="en-US" smtClean="0"/>
              <a:t>‹#›</a:t>
            </a:fld>
            <a:endParaRPr lang="en-US"/>
          </a:p>
        </p:txBody>
      </p:sp>
    </p:spTree>
    <p:extLst>
      <p:ext uri="{BB962C8B-B14F-4D97-AF65-F5344CB8AC3E}">
        <p14:creationId xmlns:p14="http://schemas.microsoft.com/office/powerpoint/2010/main" val="37849387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3321A3-2FE7-6D48-9D94-500BFB95AD56}"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0EFF91-9AAB-954F-8D3B-1CB7B184BDC8}" type="slidenum">
              <a:rPr lang="en-US" smtClean="0"/>
              <a:t>‹#›</a:t>
            </a:fld>
            <a:endParaRPr lang="en-US"/>
          </a:p>
        </p:txBody>
      </p:sp>
    </p:spTree>
    <p:extLst>
      <p:ext uri="{BB962C8B-B14F-4D97-AF65-F5344CB8AC3E}">
        <p14:creationId xmlns:p14="http://schemas.microsoft.com/office/powerpoint/2010/main" val="9841696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3321A3-2FE7-6D48-9D94-500BFB95AD56}"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0EFF91-9AAB-954F-8D3B-1CB7B184BDC8}" type="slidenum">
              <a:rPr lang="en-US" smtClean="0"/>
              <a:t>‹#›</a:t>
            </a:fld>
            <a:endParaRPr lang="en-US"/>
          </a:p>
        </p:txBody>
      </p:sp>
    </p:spTree>
    <p:extLst>
      <p:ext uri="{BB962C8B-B14F-4D97-AF65-F5344CB8AC3E}">
        <p14:creationId xmlns:p14="http://schemas.microsoft.com/office/powerpoint/2010/main" val="38536349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Tree>
    <p:extLst>
      <p:ext uri="{BB962C8B-B14F-4D97-AF65-F5344CB8AC3E}">
        <p14:creationId xmlns:p14="http://schemas.microsoft.com/office/powerpoint/2010/main" val="30111989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36861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B01FC8-96EC-4D30-94E1-C072EB2A77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F09F13A0-AAC1-4277-896D-0E300ED38F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FDE115A-DBF5-48BA-9A40-37E03894978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7954404-3100-46B0-87EF-D5EA07BA75E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9/6/2019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xmlns="" id="{BE0F1AB2-3E94-4686-80B0-06B1C628B25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xmlns="" id="{CFA479B4-5700-48D1-8249-D8E13E9AD3F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1E0DA8-AC27-403E-90E8-404BCA9BAC8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430109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Tree>
    <p:extLst>
      <p:ext uri="{BB962C8B-B14F-4D97-AF65-F5344CB8AC3E}">
        <p14:creationId xmlns:p14="http://schemas.microsoft.com/office/powerpoint/2010/main" val="15910154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98705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43763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18909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12778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a:prstGeom prst="rect">
            <a:avLst/>
          </a:prstGeo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38097318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2389717" y="5367338"/>
            <a:ext cx="7315200" cy="804863"/>
          </a:xfrm>
          <a:prstGeom prst="rect">
            <a:avLst/>
          </a:prstGeo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2116381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06299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93569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B01FC8-96EC-4D30-94E1-C072EB2A77F4}"/>
              </a:ext>
            </a:extLst>
          </p:cNvPr>
          <p:cNvSpPr>
            <a:spLocks noGrp="1"/>
          </p:cNvSpPr>
          <p:nvPr>
            <p:ph type="ctrTitle"/>
          </p:nvPr>
        </p:nvSpPr>
        <p:spPr>
          <a:xfrm>
            <a:off x="1524000" y="1122363"/>
            <a:ext cx="9144000" cy="2387600"/>
          </a:xfrm>
        </p:spPr>
        <p:txBody>
          <a:bodyPr anchor="b"/>
          <a:lstStyle>
            <a:lvl1pPr algn="ctr">
              <a:defRPr sz="6000" b="0" i="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xmlns="" id="{F09F13A0-AAC1-4277-896D-0E300ED38F84}"/>
              </a:ext>
            </a:extLst>
          </p:cNvPr>
          <p:cNvSpPr>
            <a:spLocks noGrp="1"/>
          </p:cNvSpPr>
          <p:nvPr>
            <p:ph type="subTitle" idx="1"/>
          </p:nvPr>
        </p:nvSpPr>
        <p:spPr>
          <a:xfrm>
            <a:off x="1524000" y="3602037"/>
            <a:ext cx="9144000" cy="1655763"/>
          </a:xfrm>
        </p:spPr>
        <p:txBody>
          <a:bodyPr/>
          <a:lstStyle>
            <a:lvl1pPr marL="0" indent="0" algn="ctr">
              <a:buNone/>
              <a:defRPr sz="2400" b="0" i="0">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xmlns="" id="{AFDE115A-DBF5-48BA-9A40-37E038949784}"/>
              </a:ext>
            </a:extLst>
          </p:cNvPr>
          <p:cNvSpPr>
            <a:spLocks noGrp="1"/>
          </p:cNvSpPr>
          <p:nvPr>
            <p:ph type="dt" sz="half" idx="10"/>
          </p:nvPr>
        </p:nvSpPr>
        <p:spPr/>
        <p:txBody>
          <a:bodyPr/>
          <a:lstStyle>
            <a:lvl1pPr>
              <a:defRPr b="0" i="0">
                <a:latin typeface="Arial" panose="020B0604020202020204" pitchFamily="34" charset="0"/>
              </a:defRPr>
            </a:lvl1pPr>
          </a:lstStyle>
          <a:p>
            <a:pPr defTabSz="914377">
              <a:defRPr/>
            </a:pPr>
            <a:fld id="{37954404-3100-46B0-87EF-D5EA07BA75ED}" type="datetimeFigureOut">
              <a:rPr lang="en-US" sz="1200" smtClean="0">
                <a:solidFill>
                  <a:prstClr val="black">
                    <a:tint val="75000"/>
                  </a:prstClr>
                </a:solidFill>
              </a:rPr>
              <a:pPr defTabSz="914377">
                <a:defRPr/>
              </a:pPr>
              <a:t>9/6/2019</a:t>
            </a:fld>
            <a:endParaRPr lang="en-US" sz="1200" dirty="0">
              <a:solidFill>
                <a:prstClr val="black">
                  <a:tint val="75000"/>
                </a:prstClr>
              </a:solidFill>
            </a:endParaRPr>
          </a:p>
        </p:txBody>
      </p:sp>
      <p:sp>
        <p:nvSpPr>
          <p:cNvPr id="5" name="Footer Placeholder 4">
            <a:extLst>
              <a:ext uri="{FF2B5EF4-FFF2-40B4-BE49-F238E27FC236}">
                <a16:creationId xmlns:a16="http://schemas.microsoft.com/office/drawing/2014/main" xmlns="" id="{BE0F1AB2-3E94-4686-80B0-06B1C628B25F}"/>
              </a:ext>
            </a:extLst>
          </p:cNvPr>
          <p:cNvSpPr>
            <a:spLocks noGrp="1"/>
          </p:cNvSpPr>
          <p:nvPr>
            <p:ph type="ftr" sz="quarter" idx="11"/>
          </p:nvPr>
        </p:nvSpPr>
        <p:spPr/>
        <p:txBody>
          <a:bodyPr/>
          <a:lstStyle>
            <a:lvl1pPr>
              <a:defRPr b="0" i="0">
                <a:latin typeface="Arial" panose="020B0604020202020204" pitchFamily="34" charset="0"/>
              </a:defRPr>
            </a:lvl1pPr>
          </a:lstStyle>
          <a:p>
            <a:pPr algn="ctr" defTabSz="914377">
              <a:defRPr/>
            </a:pPr>
            <a:endParaRPr lang="en-US" sz="1200">
              <a:solidFill>
                <a:prstClr val="black">
                  <a:tint val="75000"/>
                </a:prstClr>
              </a:solidFill>
            </a:endParaRPr>
          </a:p>
        </p:txBody>
      </p:sp>
      <p:sp>
        <p:nvSpPr>
          <p:cNvPr id="6" name="Slide Number Placeholder 5">
            <a:extLst>
              <a:ext uri="{FF2B5EF4-FFF2-40B4-BE49-F238E27FC236}">
                <a16:creationId xmlns:a16="http://schemas.microsoft.com/office/drawing/2014/main" xmlns="" id="{CFA479B4-5700-48D1-8249-D8E13E9AD3F8}"/>
              </a:ext>
            </a:extLst>
          </p:cNvPr>
          <p:cNvSpPr>
            <a:spLocks noGrp="1"/>
          </p:cNvSpPr>
          <p:nvPr>
            <p:ph type="sldNum" sz="quarter" idx="12"/>
          </p:nvPr>
        </p:nvSpPr>
        <p:spPr/>
        <p:txBody>
          <a:bodyPr/>
          <a:lstStyle>
            <a:lvl1pPr>
              <a:defRPr b="0" i="0">
                <a:latin typeface="Arial" panose="020B0604020202020204" pitchFamily="34" charset="0"/>
              </a:defRPr>
            </a:lvl1pPr>
          </a:lstStyle>
          <a:p>
            <a:pPr defTabSz="914377">
              <a:defRPr/>
            </a:pPr>
            <a:fld id="{961E0DA8-AC27-403E-90E8-404BCA9BAC80}" type="slidenum">
              <a:rPr lang="en-US" sz="1200" smtClean="0">
                <a:solidFill>
                  <a:prstClr val="black">
                    <a:tint val="75000"/>
                  </a:prstClr>
                </a:solidFill>
                <a:ea typeface="+mn-ea"/>
                <a:cs typeface="+mn-cs"/>
              </a:rPr>
              <a:pPr defTabSz="914377">
                <a:defRPr/>
              </a:pPr>
              <a:t>‹#›</a:t>
            </a:fld>
            <a:endParaRPr lang="en-US" sz="1200" dirty="0">
              <a:solidFill>
                <a:prstClr val="black">
                  <a:tint val="75000"/>
                </a:prstClr>
              </a:solidFill>
              <a:ea typeface="+mn-ea"/>
              <a:cs typeface="+mn-cs"/>
            </a:endParaRPr>
          </a:p>
        </p:txBody>
      </p:sp>
    </p:spTree>
    <p:extLst>
      <p:ext uri="{BB962C8B-B14F-4D97-AF65-F5344CB8AC3E}">
        <p14:creationId xmlns:p14="http://schemas.microsoft.com/office/powerpoint/2010/main" val="2389272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C4CEB3FA-CCC9-41C9-AAFA-798D639ADB4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99" t="7292" b="3494"/>
          <a:stretch/>
        </p:blipFill>
        <p:spPr>
          <a:xfrm>
            <a:off x="-9312" y="-5242"/>
            <a:ext cx="12201312" cy="6868484"/>
          </a:xfrm>
          <a:prstGeom prst="rect">
            <a:avLst/>
          </a:prstGeom>
        </p:spPr>
      </p:pic>
      <p:sp>
        <p:nvSpPr>
          <p:cNvPr id="7" name="TextBox 6">
            <a:extLst>
              <a:ext uri="{FF2B5EF4-FFF2-40B4-BE49-F238E27FC236}">
                <a16:creationId xmlns:a16="http://schemas.microsoft.com/office/drawing/2014/main" xmlns="" id="{F96AD624-A1EF-462E-AF79-838F150AC894}"/>
              </a:ext>
            </a:extLst>
          </p:cNvPr>
          <p:cNvSpPr txBox="1"/>
          <p:nvPr userDrawn="1"/>
        </p:nvSpPr>
        <p:spPr>
          <a:xfrm>
            <a:off x="1536699" y="6337300"/>
            <a:ext cx="5343072" cy="32316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US" sz="1500" b="1" i="0" u="none" strike="noStrike" kern="1200" cap="none" spc="-5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Population</a:t>
            </a:r>
          </a:p>
        </p:txBody>
      </p:sp>
    </p:spTree>
    <p:extLst>
      <p:ext uri="{BB962C8B-B14F-4D97-AF65-F5344CB8AC3E}">
        <p14:creationId xmlns:p14="http://schemas.microsoft.com/office/powerpoint/2010/main" val="3382614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E9FA5161-72AB-4495-B692-6A9D63D2871B}"/>
              </a:ext>
            </a:extLst>
          </p:cNvPr>
          <p:cNvPicPr>
            <a:picLocks noChangeAspect="1"/>
          </p:cNvPicPr>
          <p:nvPr userDrawn="1"/>
        </p:nvPicPr>
        <p:blipFill>
          <a:blip r:embed="rId2"/>
          <a:stretch>
            <a:fillRect/>
          </a:stretch>
        </p:blipFill>
        <p:spPr>
          <a:xfrm>
            <a:off x="4732" y="0"/>
            <a:ext cx="12182535" cy="6858000"/>
          </a:xfrm>
          <a:prstGeom prst="rect">
            <a:avLst/>
          </a:prstGeom>
        </p:spPr>
      </p:pic>
      <p:sp>
        <p:nvSpPr>
          <p:cNvPr id="7" name="TextBox 6">
            <a:extLst>
              <a:ext uri="{FF2B5EF4-FFF2-40B4-BE49-F238E27FC236}">
                <a16:creationId xmlns:a16="http://schemas.microsoft.com/office/drawing/2014/main" xmlns="" id="{57570F2B-CB82-46DF-8046-D3D2050EF0F4}"/>
              </a:ext>
            </a:extLst>
          </p:cNvPr>
          <p:cNvSpPr txBox="1"/>
          <p:nvPr userDrawn="1"/>
        </p:nvSpPr>
        <p:spPr>
          <a:xfrm>
            <a:off x="1536699" y="6337300"/>
            <a:ext cx="5343072" cy="32316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US" sz="1500" b="1" i="0" u="none" strike="noStrike" kern="1200" cap="none" spc="-5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Population</a:t>
            </a:r>
          </a:p>
        </p:txBody>
      </p:sp>
    </p:spTree>
    <p:extLst>
      <p:ext uri="{BB962C8B-B14F-4D97-AF65-F5344CB8AC3E}">
        <p14:creationId xmlns:p14="http://schemas.microsoft.com/office/powerpoint/2010/main" val="1940935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362A5A-1AD6-41A1-8A9C-ADCD0B6BE2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1A10B8B-D2A2-45E5-A128-E0FFBE6607B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xmlns="" id="{7B20B809-92A6-4D67-9F0A-8E5FA8AA414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99" t="7292" b="3494"/>
          <a:stretch/>
        </p:blipFill>
        <p:spPr>
          <a:xfrm>
            <a:off x="-9312" y="-5242"/>
            <a:ext cx="12201312" cy="6868484"/>
          </a:xfrm>
          <a:prstGeom prst="rect">
            <a:avLst/>
          </a:prstGeom>
        </p:spPr>
      </p:pic>
      <p:sp>
        <p:nvSpPr>
          <p:cNvPr id="8" name="TextBox 7">
            <a:extLst>
              <a:ext uri="{FF2B5EF4-FFF2-40B4-BE49-F238E27FC236}">
                <a16:creationId xmlns:a16="http://schemas.microsoft.com/office/drawing/2014/main" xmlns="" id="{55D2849A-CAFB-4548-83DD-2DC8349707D1}"/>
              </a:ext>
            </a:extLst>
          </p:cNvPr>
          <p:cNvSpPr txBox="1"/>
          <p:nvPr userDrawn="1"/>
        </p:nvSpPr>
        <p:spPr>
          <a:xfrm>
            <a:off x="1536699" y="6337300"/>
            <a:ext cx="5343072" cy="32316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US" sz="1500" b="1" i="0" u="none" strike="noStrike" kern="1200" cap="none" spc="-5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Population</a:t>
            </a:r>
          </a:p>
        </p:txBody>
      </p:sp>
    </p:spTree>
    <p:extLst>
      <p:ext uri="{BB962C8B-B14F-4D97-AF65-F5344CB8AC3E}">
        <p14:creationId xmlns:p14="http://schemas.microsoft.com/office/powerpoint/2010/main" val="2351804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13321A3-2FE7-6D48-9D94-500BFB95AD56}"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0EFF91-9AAB-954F-8D3B-1CB7B184BDC8}" type="slidenum">
              <a:rPr lang="en-US" smtClean="0"/>
              <a:t>‹#›</a:t>
            </a:fld>
            <a:endParaRPr lang="en-US"/>
          </a:p>
        </p:txBody>
      </p:sp>
    </p:spTree>
    <p:extLst>
      <p:ext uri="{BB962C8B-B14F-4D97-AF65-F5344CB8AC3E}">
        <p14:creationId xmlns:p14="http://schemas.microsoft.com/office/powerpoint/2010/main" val="503091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13321A3-2FE7-6D48-9D94-500BFB95AD56}"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0EFF91-9AAB-954F-8D3B-1CB7B184BDC8}" type="slidenum">
              <a:rPr lang="en-US" smtClean="0"/>
              <a:t>‹#›</a:t>
            </a:fld>
            <a:endParaRPr lang="en-US"/>
          </a:p>
        </p:txBody>
      </p:sp>
    </p:spTree>
    <p:extLst>
      <p:ext uri="{BB962C8B-B14F-4D97-AF65-F5344CB8AC3E}">
        <p14:creationId xmlns:p14="http://schemas.microsoft.com/office/powerpoint/2010/main" val="3905400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3321A3-2FE7-6D48-9D94-500BFB95AD56}"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0EFF91-9AAB-954F-8D3B-1CB7B184BDC8}" type="slidenum">
              <a:rPr lang="en-US" smtClean="0"/>
              <a:t>‹#›</a:t>
            </a:fld>
            <a:endParaRPr lang="en-US"/>
          </a:p>
        </p:txBody>
      </p:sp>
    </p:spTree>
    <p:extLst>
      <p:ext uri="{BB962C8B-B14F-4D97-AF65-F5344CB8AC3E}">
        <p14:creationId xmlns:p14="http://schemas.microsoft.com/office/powerpoint/2010/main" val="3804951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3321A3-2FE7-6D48-9D94-500BFB95AD56}"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0EFF91-9AAB-954F-8D3B-1CB7B184BDC8}" type="slidenum">
              <a:rPr lang="en-US" smtClean="0"/>
              <a:t>‹#›</a:t>
            </a:fld>
            <a:endParaRPr lang="en-US"/>
          </a:p>
        </p:txBody>
      </p:sp>
    </p:spTree>
    <p:extLst>
      <p:ext uri="{BB962C8B-B14F-4D97-AF65-F5344CB8AC3E}">
        <p14:creationId xmlns:p14="http://schemas.microsoft.com/office/powerpoint/2010/main" val="33741671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3.jpe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86E8647-56AD-4330-B207-47213A5036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72BE2B57-3F1C-48B4-AA5A-BB0EC60732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EF49DEE-CB30-41AE-813F-9483EA5C34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7954404-3100-46B0-87EF-D5EA07BA75E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9/6/2019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xmlns="" id="{8E5267ED-AE67-49DE-8C1F-22764F38AF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xmlns="" id="{4F761221-0CFF-4660-84D1-C51FAACEBB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61E0DA8-AC27-403E-90E8-404BCA9BAC8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21821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90"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3321A3-2FE7-6D48-9D94-500BFB95AD56}" type="datetimeFigureOut">
              <a:rPr lang="en-US" smtClean="0"/>
              <a:t>9/6/2019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0EFF91-9AAB-954F-8D3B-1CB7B184BDC8}" type="slidenum">
              <a:rPr lang="en-US" smtClean="0"/>
              <a:t>‹#›</a:t>
            </a:fld>
            <a:endParaRPr lang="en-US"/>
          </a:p>
        </p:txBody>
      </p:sp>
    </p:spTree>
    <p:extLst>
      <p:ext uri="{BB962C8B-B14F-4D97-AF65-F5344CB8AC3E}">
        <p14:creationId xmlns:p14="http://schemas.microsoft.com/office/powerpoint/2010/main" val="416204467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descr="02-1 generico.jpg"/>
          <p:cNvPicPr>
            <a:picLocks noChangeAspect="1"/>
          </p:cNvPicPr>
          <p:nvPr userDrawn="1"/>
        </p:nvPicPr>
        <p:blipFill>
          <a:blip r:embed="rId13" cstate="print"/>
          <a:stretch>
            <a:fillRect/>
          </a:stretch>
        </p:blipFill>
        <p:spPr>
          <a:xfrm>
            <a:off x="0" y="3810"/>
            <a:ext cx="12192000" cy="6854191"/>
          </a:xfrm>
          <a:prstGeom prst="rect">
            <a:avLst/>
          </a:prstGeom>
        </p:spPr>
      </p:pic>
    </p:spTree>
    <p:extLst>
      <p:ext uri="{BB962C8B-B14F-4D97-AF65-F5344CB8AC3E}">
        <p14:creationId xmlns:p14="http://schemas.microsoft.com/office/powerpoint/2010/main" val="180068531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189" algn="ctr" rtl="0" fontAlgn="base">
        <a:spcBef>
          <a:spcPct val="0"/>
        </a:spcBef>
        <a:spcAft>
          <a:spcPct val="0"/>
        </a:spcAft>
        <a:defRPr sz="4400">
          <a:solidFill>
            <a:schemeClr val="tx2"/>
          </a:solidFill>
          <a:latin typeface="Arial" pitchFamily="34" charset="0"/>
        </a:defRPr>
      </a:lvl6pPr>
      <a:lvl7pPr marL="914377" algn="ctr" rtl="0" fontAlgn="base">
        <a:spcBef>
          <a:spcPct val="0"/>
        </a:spcBef>
        <a:spcAft>
          <a:spcPct val="0"/>
        </a:spcAft>
        <a:defRPr sz="4400">
          <a:solidFill>
            <a:schemeClr val="tx2"/>
          </a:solidFill>
          <a:latin typeface="Arial" pitchFamily="34" charset="0"/>
        </a:defRPr>
      </a:lvl7pPr>
      <a:lvl8pPr marL="1371566" algn="ctr" rtl="0" fontAlgn="base">
        <a:spcBef>
          <a:spcPct val="0"/>
        </a:spcBef>
        <a:spcAft>
          <a:spcPct val="0"/>
        </a:spcAft>
        <a:defRPr sz="4400">
          <a:solidFill>
            <a:schemeClr val="tx2"/>
          </a:solidFill>
          <a:latin typeface="Arial" pitchFamily="34" charset="0"/>
        </a:defRPr>
      </a:lvl8pPr>
      <a:lvl9pPr marL="1828754" algn="ctr" rtl="0" fontAlgn="base">
        <a:spcBef>
          <a:spcPct val="0"/>
        </a:spcBef>
        <a:spcAft>
          <a:spcPct val="0"/>
        </a:spcAft>
        <a:defRPr sz="4400">
          <a:solidFill>
            <a:schemeClr val="tx2"/>
          </a:solidFill>
          <a:latin typeface="Arial" pitchFamily="34" charset="0"/>
        </a:defRPr>
      </a:lvl9pPr>
    </p:titleStyle>
    <p:bodyStyle>
      <a:lvl1pPr marL="342891" indent="-342891" algn="l" rtl="0" fontAlgn="base">
        <a:spcBef>
          <a:spcPct val="20000"/>
        </a:spcBef>
        <a:spcAft>
          <a:spcPct val="0"/>
        </a:spcAft>
        <a:buChar char="•"/>
        <a:defRPr sz="3200">
          <a:solidFill>
            <a:schemeClr val="tx1"/>
          </a:solidFill>
          <a:latin typeface="+mn-lt"/>
          <a:ea typeface="+mn-ea"/>
          <a:cs typeface="+mn-cs"/>
        </a:defRPr>
      </a:lvl1pPr>
      <a:lvl2pPr marL="742932" indent="-285744" algn="l" rtl="0" fontAlgn="base">
        <a:spcBef>
          <a:spcPct val="20000"/>
        </a:spcBef>
        <a:spcAft>
          <a:spcPct val="0"/>
        </a:spcAft>
        <a:buChar char="–"/>
        <a:defRPr sz="2800">
          <a:solidFill>
            <a:schemeClr val="tx1"/>
          </a:solidFill>
          <a:latin typeface="+mn-lt"/>
        </a:defRPr>
      </a:lvl2pPr>
      <a:lvl3pPr marL="1142971" indent="-228594" algn="l" rtl="0" fontAlgn="base">
        <a:spcBef>
          <a:spcPct val="20000"/>
        </a:spcBef>
        <a:spcAft>
          <a:spcPct val="0"/>
        </a:spcAft>
        <a:buChar char="•"/>
        <a:defRPr sz="2400">
          <a:solidFill>
            <a:schemeClr val="tx1"/>
          </a:solidFill>
          <a:latin typeface="+mn-lt"/>
        </a:defRPr>
      </a:lvl3pPr>
      <a:lvl4pPr marL="1600160" indent="-228594" algn="l" rtl="0" fontAlgn="base">
        <a:spcBef>
          <a:spcPct val="20000"/>
        </a:spcBef>
        <a:spcAft>
          <a:spcPct val="0"/>
        </a:spcAft>
        <a:buChar char="–"/>
        <a:defRPr sz="2000">
          <a:solidFill>
            <a:schemeClr val="tx1"/>
          </a:solidFill>
          <a:latin typeface="+mn-lt"/>
        </a:defRPr>
      </a:lvl4pPr>
      <a:lvl5pPr marL="2057349" indent="-228594" algn="l" rtl="0" fontAlgn="base">
        <a:spcBef>
          <a:spcPct val="20000"/>
        </a:spcBef>
        <a:spcAft>
          <a:spcPct val="0"/>
        </a:spcAft>
        <a:buChar char="»"/>
        <a:defRPr sz="2000">
          <a:solidFill>
            <a:schemeClr val="tx1"/>
          </a:solidFill>
          <a:latin typeface="+mn-lt"/>
        </a:defRPr>
      </a:lvl5pPr>
      <a:lvl6pPr marL="2514537" indent="-228594" algn="l" rtl="0" fontAlgn="base">
        <a:spcBef>
          <a:spcPct val="20000"/>
        </a:spcBef>
        <a:spcAft>
          <a:spcPct val="0"/>
        </a:spcAft>
        <a:buChar char="»"/>
        <a:defRPr sz="2000">
          <a:solidFill>
            <a:schemeClr val="tx1"/>
          </a:solidFill>
          <a:latin typeface="+mn-lt"/>
        </a:defRPr>
      </a:lvl6pPr>
      <a:lvl7pPr marL="2971726" indent="-228594" algn="l" rtl="0" fontAlgn="base">
        <a:spcBef>
          <a:spcPct val="20000"/>
        </a:spcBef>
        <a:spcAft>
          <a:spcPct val="0"/>
        </a:spcAft>
        <a:buChar char="»"/>
        <a:defRPr sz="2000">
          <a:solidFill>
            <a:schemeClr val="tx1"/>
          </a:solidFill>
          <a:latin typeface="+mn-lt"/>
        </a:defRPr>
      </a:lvl7pPr>
      <a:lvl8pPr marL="3428914" indent="-228594" algn="l" rtl="0" fontAlgn="base">
        <a:spcBef>
          <a:spcPct val="20000"/>
        </a:spcBef>
        <a:spcAft>
          <a:spcPct val="0"/>
        </a:spcAft>
        <a:buChar char="»"/>
        <a:defRPr sz="2000">
          <a:solidFill>
            <a:schemeClr val="tx1"/>
          </a:solidFill>
          <a:latin typeface="+mn-lt"/>
        </a:defRPr>
      </a:lvl8pPr>
      <a:lvl9pPr marL="3886103" indent="-22859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375233" y="1532967"/>
            <a:ext cx="7680400" cy="9076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1pPr>
            <a:lvl2pPr lvl="1">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2pPr>
            <a:lvl3pPr lvl="2">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3pPr>
            <a:lvl4pPr lvl="3">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4pPr>
            <a:lvl5pPr lvl="4">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5pPr>
            <a:lvl6pPr lvl="5">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6pPr>
            <a:lvl7pPr lvl="6">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7pPr>
            <a:lvl8pPr lvl="7">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8pPr>
            <a:lvl9pPr lvl="8">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9pPr>
          </a:lstStyle>
          <a:p>
            <a:endParaRPr dirty="0"/>
          </a:p>
        </p:txBody>
      </p:sp>
      <p:sp>
        <p:nvSpPr>
          <p:cNvPr id="7" name="Google Shape;7;p1"/>
          <p:cNvSpPr txBox="1">
            <a:spLocks noGrp="1"/>
          </p:cNvSpPr>
          <p:nvPr>
            <p:ph type="body" idx="1"/>
          </p:nvPr>
        </p:nvSpPr>
        <p:spPr>
          <a:xfrm>
            <a:off x="1375233" y="2369500"/>
            <a:ext cx="7680400" cy="3361600"/>
          </a:xfrm>
          <a:prstGeom prst="rect">
            <a:avLst/>
          </a:prstGeom>
          <a:noFill/>
          <a:ln>
            <a:noFill/>
          </a:ln>
        </p:spPr>
        <p:txBody>
          <a:bodyPr spcFirstLastPara="1" wrap="square" lIns="91425" tIns="91425" rIns="91425" bIns="91425" anchor="t" anchorCtr="0"/>
          <a:lstStyle>
            <a:lvl1pPr marL="457200" lvl="0" indent="-355600">
              <a:spcBef>
                <a:spcPts val="600"/>
              </a:spcBef>
              <a:spcAft>
                <a:spcPts val="0"/>
              </a:spcAft>
              <a:buClr>
                <a:srgbClr val="4BB5D9"/>
              </a:buClr>
              <a:buSzPts val="2000"/>
              <a:buFont typeface="Roboto Condensed"/>
              <a:buChar char="»"/>
              <a:defRPr sz="2000">
                <a:solidFill>
                  <a:srgbClr val="607896"/>
                </a:solidFill>
                <a:latin typeface="Roboto Condensed"/>
                <a:ea typeface="Roboto Condensed"/>
                <a:cs typeface="Roboto Condensed"/>
                <a:sym typeface="Roboto Condensed"/>
              </a:defRPr>
            </a:lvl1pPr>
            <a:lvl2pPr marL="914400" lvl="1" indent="-355600">
              <a:spcBef>
                <a:spcPts val="0"/>
              </a:spcBef>
              <a:spcAft>
                <a:spcPts val="0"/>
              </a:spcAft>
              <a:buClr>
                <a:srgbClr val="4BB5D9"/>
              </a:buClr>
              <a:buSzPts val="2000"/>
              <a:buFont typeface="Roboto Condensed"/>
              <a:buChar char="⋄"/>
              <a:defRPr sz="2000">
                <a:solidFill>
                  <a:srgbClr val="607896"/>
                </a:solidFill>
                <a:latin typeface="Roboto Condensed"/>
                <a:ea typeface="Roboto Condensed"/>
                <a:cs typeface="Roboto Condensed"/>
                <a:sym typeface="Roboto Condensed"/>
              </a:defRPr>
            </a:lvl2pPr>
            <a:lvl3pPr marL="1371600" lvl="2" indent="-3556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3pPr>
            <a:lvl4pPr marL="1828800" lvl="3" indent="-3556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4pPr>
            <a:lvl5pPr marL="2286000" lvl="4" indent="-3556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5pPr>
            <a:lvl6pPr marL="2743200" lvl="5" indent="-3556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6pPr>
            <a:lvl7pPr marL="3200400" lvl="6" indent="-3556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7pPr>
            <a:lvl8pPr marL="3657600" lvl="7" indent="-3556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8pPr>
            <a:lvl9pPr marL="4114800" lvl="8" indent="-3556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9pPr>
          </a:lstStyle>
          <a:p>
            <a:endParaRPr dirty="0"/>
          </a:p>
        </p:txBody>
      </p:sp>
      <p:sp>
        <p:nvSpPr>
          <p:cNvPr id="8" name="Google Shape;8;p1"/>
          <p:cNvSpPr txBox="1">
            <a:spLocks noGrp="1"/>
          </p:cNvSpPr>
          <p:nvPr>
            <p:ph type="sldNum" idx="12"/>
          </p:nvPr>
        </p:nvSpPr>
        <p:spPr>
          <a:xfrm>
            <a:off x="11409045" y="1"/>
            <a:ext cx="731600" cy="524800"/>
          </a:xfrm>
          <a:prstGeom prst="rect">
            <a:avLst/>
          </a:prstGeom>
          <a:noFill/>
          <a:ln>
            <a:noFill/>
          </a:ln>
        </p:spPr>
        <p:txBody>
          <a:bodyPr spcFirstLastPara="1" wrap="square" lIns="91425" tIns="91425" rIns="91425" bIns="91425" anchor="t" anchorCtr="0">
            <a:noAutofit/>
          </a:bodyPr>
          <a:lstStyle>
            <a:lvl1pPr lvl="0" algn="r">
              <a:buNone/>
              <a:defRPr sz="1733" b="0" i="0">
                <a:solidFill>
                  <a:srgbClr val="4BB5D9"/>
                </a:solidFill>
                <a:latin typeface="Arial" panose="020B0604020202020204" pitchFamily="34" charset="0"/>
                <a:ea typeface="Roboto Condensed"/>
                <a:cs typeface="Arial" panose="020B0604020202020204" pitchFamily="34" charset="0"/>
                <a:sym typeface="Roboto Condensed"/>
              </a:defRPr>
            </a:lvl1pPr>
            <a:lvl2pPr lvl="1" algn="r">
              <a:buNone/>
              <a:defRPr sz="1733">
                <a:solidFill>
                  <a:srgbClr val="4BB5D9"/>
                </a:solidFill>
                <a:latin typeface="Roboto Condensed"/>
                <a:ea typeface="Roboto Condensed"/>
                <a:cs typeface="Roboto Condensed"/>
                <a:sym typeface="Roboto Condensed"/>
              </a:defRPr>
            </a:lvl2pPr>
            <a:lvl3pPr lvl="2" algn="r">
              <a:buNone/>
              <a:defRPr sz="1733">
                <a:solidFill>
                  <a:srgbClr val="4BB5D9"/>
                </a:solidFill>
                <a:latin typeface="Roboto Condensed"/>
                <a:ea typeface="Roboto Condensed"/>
                <a:cs typeface="Roboto Condensed"/>
                <a:sym typeface="Roboto Condensed"/>
              </a:defRPr>
            </a:lvl3pPr>
            <a:lvl4pPr lvl="3" algn="r">
              <a:buNone/>
              <a:defRPr sz="1733">
                <a:solidFill>
                  <a:srgbClr val="4BB5D9"/>
                </a:solidFill>
                <a:latin typeface="Roboto Condensed"/>
                <a:ea typeface="Roboto Condensed"/>
                <a:cs typeface="Roboto Condensed"/>
                <a:sym typeface="Roboto Condensed"/>
              </a:defRPr>
            </a:lvl4pPr>
            <a:lvl5pPr lvl="4" algn="r">
              <a:buNone/>
              <a:defRPr sz="1733">
                <a:solidFill>
                  <a:srgbClr val="4BB5D9"/>
                </a:solidFill>
                <a:latin typeface="Roboto Condensed"/>
                <a:ea typeface="Roboto Condensed"/>
                <a:cs typeface="Roboto Condensed"/>
                <a:sym typeface="Roboto Condensed"/>
              </a:defRPr>
            </a:lvl5pPr>
            <a:lvl6pPr lvl="5" algn="r">
              <a:buNone/>
              <a:defRPr sz="1733">
                <a:solidFill>
                  <a:srgbClr val="4BB5D9"/>
                </a:solidFill>
                <a:latin typeface="Roboto Condensed"/>
                <a:ea typeface="Roboto Condensed"/>
                <a:cs typeface="Roboto Condensed"/>
                <a:sym typeface="Roboto Condensed"/>
              </a:defRPr>
            </a:lvl6pPr>
            <a:lvl7pPr lvl="6" algn="r">
              <a:buNone/>
              <a:defRPr sz="1733">
                <a:solidFill>
                  <a:srgbClr val="4BB5D9"/>
                </a:solidFill>
                <a:latin typeface="Roboto Condensed"/>
                <a:ea typeface="Roboto Condensed"/>
                <a:cs typeface="Roboto Condensed"/>
                <a:sym typeface="Roboto Condensed"/>
              </a:defRPr>
            </a:lvl7pPr>
            <a:lvl8pPr lvl="7" algn="r">
              <a:buNone/>
              <a:defRPr sz="1733">
                <a:solidFill>
                  <a:srgbClr val="4BB5D9"/>
                </a:solidFill>
                <a:latin typeface="Roboto Condensed"/>
                <a:ea typeface="Roboto Condensed"/>
                <a:cs typeface="Roboto Condensed"/>
                <a:sym typeface="Roboto Condensed"/>
              </a:defRPr>
            </a:lvl8pPr>
            <a:lvl9pPr lvl="8" algn="r">
              <a:buNone/>
              <a:defRPr sz="1733">
                <a:solidFill>
                  <a:srgbClr val="4BB5D9"/>
                </a:solidFill>
                <a:latin typeface="Roboto Condensed"/>
                <a:ea typeface="Roboto Condensed"/>
                <a:cs typeface="Roboto Condensed"/>
                <a:sym typeface="Roboto Condensed"/>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2728847211"/>
      </p:ext>
    </p:extLst>
  </p:cSld>
  <p:clrMap bg1="lt1" tx1="dk1" bg2="dk2" tx2="lt2" accent1="accent1" accent2="accent2" accent3="accent3" accent4="accent4" accent5="accent5" accent6="accent6" hlink="hlink" folHlink="folHlink"/>
  <p:sldLayoutIdLst>
    <p:sldLayoutId id="2147483704" r:id="rId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notesSlide" Target="../notesSlides/notesSlide1.xml"/><Relationship Id="rId1" Type="http://schemas.openxmlformats.org/officeDocument/2006/relationships/slideLayout" Target="../slideLayouts/slideLayout19.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0.png"/><Relationship Id="rId7" Type="http://schemas.openxmlformats.org/officeDocument/2006/relationships/image" Target="../media/image13.png"/><Relationship Id="rId12" Type="http://schemas.microsoft.com/office/2007/relationships/hdphoto" Target="../media/hdphoto4.wdp"/><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microsoft.com/office/2007/relationships/hdphoto" Target="../media/hdphoto1.wdp"/><Relationship Id="rId11" Type="http://schemas.openxmlformats.org/officeDocument/2006/relationships/image" Target="../media/image15.png"/><Relationship Id="rId5" Type="http://schemas.openxmlformats.org/officeDocument/2006/relationships/image" Target="../media/image12.png"/><Relationship Id="rId10" Type="http://schemas.microsoft.com/office/2007/relationships/hdphoto" Target="../media/hdphoto3.wdp"/><Relationship Id="rId4" Type="http://schemas.openxmlformats.org/officeDocument/2006/relationships/image" Target="../media/image11.png"/><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microsoft.com/office/2007/relationships/hdphoto" Target="../media/hdphoto6.wdp"/><Relationship Id="rId12" Type="http://schemas.microsoft.com/office/2007/relationships/hdphoto" Target="../media/hdphoto8.wdp"/><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8.png"/><Relationship Id="rId11" Type="http://schemas.openxmlformats.org/officeDocument/2006/relationships/image" Target="../media/image21.png"/><Relationship Id="rId5" Type="http://schemas.microsoft.com/office/2007/relationships/hdphoto" Target="../media/hdphoto5.wdp"/><Relationship Id="rId10" Type="http://schemas.microsoft.com/office/2007/relationships/hdphoto" Target="../media/hdphoto7.wdp"/><Relationship Id="rId4" Type="http://schemas.openxmlformats.org/officeDocument/2006/relationships/image" Target="../media/image17.png"/><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g"/><Relationship Id="rId1" Type="http://schemas.openxmlformats.org/officeDocument/2006/relationships/slideLayout" Target="../slideLayouts/slideLayout29.xml"/><Relationship Id="rId4" Type="http://schemas.openxmlformats.org/officeDocument/2006/relationships/image" Target="../media/image43.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A6DD5CD8-97DD-44E3-BB85-2776C1942E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0"/>
            <a:ext cx="9144000" cy="6858000"/>
          </a:xfrm>
          <a:prstGeom prst="rect">
            <a:avLst/>
          </a:prstGeom>
        </p:spPr>
      </p:pic>
      <p:pic>
        <p:nvPicPr>
          <p:cNvPr id="6" name="Picture 5" descr="H:\021 SDTS\- Thematic areas\- Ageing\- Meetings, EGMs and seminars\2019-06 24-27 NTA &amp; ageing with DESA\DESA Logos\united-nations-desa-e-black.png">
            <a:extLst>
              <a:ext uri="{FF2B5EF4-FFF2-40B4-BE49-F238E27FC236}">
                <a16:creationId xmlns:a16="http://schemas.microsoft.com/office/drawing/2014/main" xmlns="" id="{55F440B6-6CC5-4734-8AE0-F570E6CA668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490009" y="5878909"/>
            <a:ext cx="3948087" cy="762609"/>
          </a:xfrm>
          <a:prstGeom prst="rect">
            <a:avLst/>
          </a:prstGeom>
          <a:noFill/>
          <a:ln>
            <a:noFill/>
          </a:ln>
        </p:spPr>
      </p:pic>
      <p:sp>
        <p:nvSpPr>
          <p:cNvPr id="10" name="Google Shape;301;p27">
            <a:extLst>
              <a:ext uri="{FF2B5EF4-FFF2-40B4-BE49-F238E27FC236}">
                <a16:creationId xmlns:a16="http://schemas.microsoft.com/office/drawing/2014/main" xmlns="" id="{915F6CFC-AD30-4149-AF0E-791DEDD93434}"/>
              </a:ext>
            </a:extLst>
          </p:cNvPr>
          <p:cNvSpPr txBox="1">
            <a:spLocks/>
          </p:cNvSpPr>
          <p:nvPr/>
        </p:nvSpPr>
        <p:spPr>
          <a:xfrm>
            <a:off x="3048001" y="665019"/>
            <a:ext cx="9143999" cy="4296973"/>
          </a:xfrm>
          <a:prstGeom prst="rect">
            <a:avLst/>
          </a:prstGeom>
        </p:spPr>
        <p:txBody>
          <a:bodyPr spcFirstLastPara="1" wrap="square" lIns="121900" tIns="121900" rIns="121900" bIns="121900" anchor="b" anchorCtr="0">
            <a:noAutofit/>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lgn="l" defTabSz="914377">
              <a:defRPr/>
            </a:pPr>
            <a:r>
              <a:rPr lang="es-CL" sz="2600" b="1" kern="0" dirty="0">
                <a:solidFill>
                  <a:srgbClr val="808080">
                    <a:lumMod val="75000"/>
                  </a:srgbClr>
                </a:solidFill>
                <a:latin typeface="Arial"/>
                <a:sym typeface="Arial"/>
              </a:rPr>
              <a:t>Sesión 9</a:t>
            </a:r>
          </a:p>
          <a:p>
            <a:pPr algn="l" defTabSz="914377">
              <a:defRPr/>
            </a:pPr>
            <a:r>
              <a:rPr lang="es-CL" sz="2600" b="1" kern="0" dirty="0">
                <a:solidFill>
                  <a:srgbClr val="000000"/>
                </a:solidFill>
                <a:latin typeface="Arial"/>
                <a:sym typeface="Arial"/>
              </a:rPr>
              <a:t>Pronóstico del gasto público en educación y pensiones en una América Latina y el Caribe más envejecidos y más ricos</a:t>
            </a:r>
            <a:endParaRPr lang="es-CL" sz="2800" b="1" kern="0" dirty="0">
              <a:solidFill>
                <a:srgbClr val="000000"/>
              </a:solidFill>
              <a:latin typeface="Arial"/>
              <a:sym typeface="Arial"/>
            </a:endParaRPr>
          </a:p>
          <a:p>
            <a:pPr algn="l" defTabSz="914377">
              <a:defRPr/>
            </a:pPr>
            <a:endParaRPr lang="en-GB" sz="2800" b="1" kern="0" dirty="0">
              <a:solidFill>
                <a:srgbClr val="000000"/>
              </a:solidFill>
              <a:latin typeface="Arial"/>
              <a:sym typeface="Arial"/>
            </a:endParaRPr>
          </a:p>
          <a:p>
            <a:pPr algn="l" defTabSz="914377">
              <a:defRPr/>
            </a:pPr>
            <a:r>
              <a:rPr lang="en-US" kern="0" dirty="0">
                <a:solidFill>
                  <a:srgbClr val="000000"/>
                </a:solidFill>
                <a:latin typeface="Arial"/>
                <a:sym typeface="Arial"/>
              </a:rPr>
              <a:t/>
            </a:r>
            <a:br>
              <a:rPr lang="en-US" kern="0" dirty="0">
                <a:solidFill>
                  <a:srgbClr val="000000"/>
                </a:solidFill>
                <a:latin typeface="Arial"/>
                <a:sym typeface="Arial"/>
              </a:rPr>
            </a:br>
            <a:r>
              <a:rPr lang="en-US" sz="2400" kern="0" dirty="0">
                <a:solidFill>
                  <a:srgbClr val="808080">
                    <a:lumMod val="75000"/>
                  </a:srgbClr>
                </a:solidFill>
                <a:latin typeface="Arial"/>
                <a:sym typeface="Arial"/>
              </a:rPr>
              <a:t>Tim Miller </a:t>
            </a:r>
            <a:r>
              <a:rPr lang="en-US" sz="2000" kern="0" dirty="0">
                <a:solidFill>
                  <a:srgbClr val="808080">
                    <a:lumMod val="75000"/>
                  </a:srgbClr>
                </a:solidFill>
                <a:latin typeface="Arial"/>
                <a:sym typeface="Arial"/>
              </a:rPr>
              <a:t>(</a:t>
            </a:r>
            <a:r>
              <a:rPr lang="es-CL" sz="2000" kern="0" dirty="0">
                <a:solidFill>
                  <a:srgbClr val="808080">
                    <a:lumMod val="75000"/>
                  </a:srgbClr>
                </a:solidFill>
                <a:latin typeface="Arial"/>
                <a:sym typeface="Arial"/>
              </a:rPr>
              <a:t>Asesor </a:t>
            </a:r>
            <a:r>
              <a:rPr lang="en-US" sz="2000" kern="0" dirty="0">
                <a:solidFill>
                  <a:srgbClr val="808080">
                    <a:lumMod val="75000"/>
                  </a:srgbClr>
                </a:solidFill>
                <a:latin typeface="Arial"/>
                <a:sym typeface="Arial"/>
              </a:rPr>
              <a:t>Global </a:t>
            </a:r>
            <a:r>
              <a:rPr lang="es-CL" sz="2000" dirty="0">
                <a:solidFill>
                  <a:schemeClr val="bg2">
                    <a:lumMod val="75000"/>
                  </a:schemeClr>
                </a:solidFill>
              </a:rPr>
              <a:t>sobre Población y Desarrollo</a:t>
            </a:r>
            <a:r>
              <a:rPr lang="en-US" sz="2000" kern="0" dirty="0">
                <a:solidFill>
                  <a:srgbClr val="808080">
                    <a:lumMod val="75000"/>
                  </a:srgbClr>
                </a:solidFill>
                <a:latin typeface="Arial"/>
                <a:sym typeface="Arial"/>
              </a:rPr>
              <a:t>, DESA)</a:t>
            </a:r>
          </a:p>
          <a:p>
            <a:pPr algn="l" defTabSz="914377">
              <a:defRPr/>
            </a:pPr>
            <a:r>
              <a:rPr lang="en-US" sz="2400" kern="0" dirty="0">
                <a:solidFill>
                  <a:srgbClr val="808080">
                    <a:lumMod val="75000"/>
                  </a:srgbClr>
                </a:solidFill>
                <a:latin typeface="Arial"/>
                <a:sym typeface="Arial"/>
              </a:rPr>
              <a:t>Marta Duda-Nyczak </a:t>
            </a:r>
            <a:r>
              <a:rPr lang="en-US" sz="2000" kern="0" dirty="0">
                <a:solidFill>
                  <a:srgbClr val="808080">
                    <a:lumMod val="75000"/>
                  </a:srgbClr>
                </a:solidFill>
                <a:latin typeface="Arial"/>
                <a:sym typeface="Arial"/>
              </a:rPr>
              <a:t>(</a:t>
            </a:r>
            <a:r>
              <a:rPr lang="es-CL" sz="2000" kern="0" dirty="0">
                <a:solidFill>
                  <a:srgbClr val="808080">
                    <a:lumMod val="75000"/>
                  </a:srgbClr>
                </a:solidFill>
                <a:latin typeface="Arial"/>
                <a:sym typeface="Arial"/>
              </a:rPr>
              <a:t>Oficial de Asuntos </a:t>
            </a:r>
            <a:r>
              <a:rPr lang="en-US" sz="2000" kern="0" dirty="0">
                <a:solidFill>
                  <a:srgbClr val="808080">
                    <a:lumMod val="75000"/>
                  </a:srgbClr>
                </a:solidFill>
                <a:latin typeface="Arial"/>
                <a:sym typeface="Arial"/>
              </a:rPr>
              <a:t>de Población, CEPAL)</a:t>
            </a:r>
          </a:p>
        </p:txBody>
      </p:sp>
      <p:pic>
        <p:nvPicPr>
          <p:cNvPr id="8" name="Picture 7">
            <a:extLst>
              <a:ext uri="{FF2B5EF4-FFF2-40B4-BE49-F238E27FC236}">
                <a16:creationId xmlns:a16="http://schemas.microsoft.com/office/drawing/2014/main" xmlns="" id="{C7095017-5637-47D0-AB8F-52B023FE64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00273" y="5280864"/>
            <a:ext cx="1143656" cy="1403785"/>
          </a:xfrm>
          <a:prstGeom prst="rect">
            <a:avLst/>
          </a:prstGeom>
        </p:spPr>
      </p:pic>
    </p:spTree>
    <p:extLst>
      <p:ext uri="{BB962C8B-B14F-4D97-AF65-F5344CB8AC3E}">
        <p14:creationId xmlns:p14="http://schemas.microsoft.com/office/powerpoint/2010/main" val="2959112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2DCC4DA1-CA1D-4545-A69A-107ABC1EBA23}"/>
              </a:ext>
            </a:extLst>
          </p:cNvPr>
          <p:cNvSpPr>
            <a:spLocks noGrp="1"/>
          </p:cNvSpPr>
          <p:nvPr>
            <p:ph type="title"/>
          </p:nvPr>
        </p:nvSpPr>
        <p:spPr>
          <a:xfrm>
            <a:off x="949476" y="128478"/>
            <a:ext cx="10293047" cy="1325563"/>
          </a:xfrm>
        </p:spPr>
        <p:txBody>
          <a:bodyPr>
            <a:noAutofit/>
          </a:bodyPr>
          <a:lstStyle/>
          <a:p>
            <a:pPr algn="ctr"/>
            <a:r>
              <a:rPr lang="es-ES" sz="4000" b="1" dirty="0">
                <a:solidFill>
                  <a:srgbClr val="00B0F0"/>
                </a:solidFill>
                <a:latin typeface="Montserrat"/>
              </a:rPr>
              <a:t>Educación, Pensiones y Salud  </a:t>
            </a:r>
            <a:br>
              <a:rPr lang="es-ES" sz="4000" b="1" dirty="0">
                <a:solidFill>
                  <a:srgbClr val="00B0F0"/>
                </a:solidFill>
                <a:latin typeface="Montserrat"/>
              </a:rPr>
            </a:br>
            <a:r>
              <a:rPr lang="es-ES" sz="4000" b="1" dirty="0">
                <a:solidFill>
                  <a:srgbClr val="00B0F0"/>
                </a:solidFill>
                <a:latin typeface="Montserrat"/>
              </a:rPr>
              <a:t>en 2045 (como un % del PIB)</a:t>
            </a:r>
          </a:p>
        </p:txBody>
      </p:sp>
      <p:pic>
        <p:nvPicPr>
          <p:cNvPr id="7" name="Content Placeholder 6">
            <a:extLst>
              <a:ext uri="{FF2B5EF4-FFF2-40B4-BE49-F238E27FC236}">
                <a16:creationId xmlns:a16="http://schemas.microsoft.com/office/drawing/2014/main" xmlns="" id="{B6C61F89-18B5-2D42-A427-163A94D77DEC}"/>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b="11033"/>
          <a:stretch/>
        </p:blipFill>
        <p:spPr>
          <a:xfrm>
            <a:off x="1058495" y="2305708"/>
            <a:ext cx="4741010" cy="3871255"/>
          </a:xfrm>
        </p:spPr>
      </p:pic>
      <p:pic>
        <p:nvPicPr>
          <p:cNvPr id="8" name="Content Placeholder 7">
            <a:extLst>
              <a:ext uri="{FF2B5EF4-FFF2-40B4-BE49-F238E27FC236}">
                <a16:creationId xmlns:a16="http://schemas.microsoft.com/office/drawing/2014/main" xmlns="" id="{36D1A611-9CB0-704C-A002-6C45786FE6FA}"/>
              </a:ext>
            </a:extLst>
          </p:cNvPr>
          <p:cNvPicPr>
            <a:picLocks noChangeAspect="1"/>
          </p:cNvPicPr>
          <p:nvPr/>
        </p:nvPicPr>
        <p:blipFill rotWithShape="1">
          <a:blip r:embed="rId4">
            <a:extLst>
              <a:ext uri="{28A0092B-C50C-407E-A947-70E740481C1C}">
                <a14:useLocalDpi xmlns:a14="http://schemas.microsoft.com/office/drawing/2010/main" val="0"/>
              </a:ext>
            </a:extLst>
          </a:blip>
          <a:srcRect b="11033"/>
          <a:stretch/>
        </p:blipFill>
        <p:spPr>
          <a:xfrm>
            <a:off x="6392497" y="2305707"/>
            <a:ext cx="4741010" cy="3871255"/>
          </a:xfrm>
          <a:prstGeom prst="rect">
            <a:avLst/>
          </a:prstGeom>
        </p:spPr>
      </p:pic>
      <p:pic>
        <p:nvPicPr>
          <p:cNvPr id="11" name="Picture 10">
            <a:extLst>
              <a:ext uri="{FF2B5EF4-FFF2-40B4-BE49-F238E27FC236}">
                <a16:creationId xmlns:a16="http://schemas.microsoft.com/office/drawing/2014/main" xmlns="" id="{D021C5FB-56A0-0C4C-A1B2-D15F3D21D8E1}"/>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11500"/>
                    </a14:imgEffect>
                    <a14:imgEffect>
                      <a14:saturation sat="0"/>
                    </a14:imgEffect>
                  </a14:imgLayer>
                </a14:imgProps>
              </a:ext>
            </a:extLst>
          </a:blip>
          <a:stretch>
            <a:fillRect/>
          </a:stretch>
        </p:blipFill>
        <p:spPr>
          <a:xfrm>
            <a:off x="1591978" y="1608591"/>
            <a:ext cx="1125904" cy="1047604"/>
          </a:xfrm>
          <a:prstGeom prst="rect">
            <a:avLst/>
          </a:prstGeom>
        </p:spPr>
      </p:pic>
      <p:pic>
        <p:nvPicPr>
          <p:cNvPr id="12" name="Picture 11">
            <a:extLst>
              <a:ext uri="{FF2B5EF4-FFF2-40B4-BE49-F238E27FC236}">
                <a16:creationId xmlns:a16="http://schemas.microsoft.com/office/drawing/2014/main" xmlns="" id="{84E8B7A1-B9D9-1748-BA37-0431EA764CFB}"/>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11500"/>
                    </a14:imgEffect>
                    <a14:imgEffect>
                      <a14:saturation sat="0"/>
                    </a14:imgEffect>
                  </a14:imgLayer>
                </a14:imgProps>
              </a:ext>
            </a:extLst>
          </a:blip>
          <a:stretch>
            <a:fillRect/>
          </a:stretch>
        </p:blipFill>
        <p:spPr>
          <a:xfrm>
            <a:off x="4617356" y="1454041"/>
            <a:ext cx="706967" cy="1356703"/>
          </a:xfrm>
          <a:prstGeom prst="rect">
            <a:avLst/>
          </a:prstGeom>
        </p:spPr>
      </p:pic>
      <p:pic>
        <p:nvPicPr>
          <p:cNvPr id="14" name="Picture 13">
            <a:extLst>
              <a:ext uri="{FF2B5EF4-FFF2-40B4-BE49-F238E27FC236}">
                <a16:creationId xmlns:a16="http://schemas.microsoft.com/office/drawing/2014/main" xmlns="" id="{0351C65E-29CA-A14F-91DE-3FD3A9D66F9F}"/>
              </a:ext>
            </a:extLst>
          </p:cNvPr>
          <p:cNvPicPr>
            <a:picLocks noChangeAspect="1"/>
          </p:cNvPicPr>
          <p:nvPr/>
        </p:nvPicPr>
        <p:blipFill rotWithShape="1">
          <a:blip r:embed="rId9">
            <a:extLst>
              <a:ext uri="{BEBA8EAE-BF5A-486C-A8C5-ECC9F3942E4B}">
                <a14:imgProps xmlns:a14="http://schemas.microsoft.com/office/drawing/2010/main">
                  <a14:imgLayer r:embed="rId10">
                    <a14:imgEffect>
                      <a14:colorTemperature colorTemp="11500"/>
                    </a14:imgEffect>
                    <a14:imgEffect>
                      <a14:saturation sat="0"/>
                    </a14:imgEffect>
                  </a14:imgLayer>
                </a14:imgProps>
              </a:ext>
            </a:extLst>
          </a:blip>
          <a:srcRect l="55612"/>
          <a:stretch/>
        </p:blipFill>
        <p:spPr>
          <a:xfrm>
            <a:off x="9893055" y="1608592"/>
            <a:ext cx="706967" cy="1470184"/>
          </a:xfrm>
          <a:prstGeom prst="rect">
            <a:avLst/>
          </a:prstGeom>
        </p:spPr>
      </p:pic>
      <p:pic>
        <p:nvPicPr>
          <p:cNvPr id="4" name="Picture 3">
            <a:extLst>
              <a:ext uri="{FF2B5EF4-FFF2-40B4-BE49-F238E27FC236}">
                <a16:creationId xmlns:a16="http://schemas.microsoft.com/office/drawing/2014/main" xmlns="" id="{56F16117-FC7C-9049-9332-B1BDE3049EC5}"/>
              </a:ext>
            </a:extLst>
          </p:cNvPr>
          <p:cNvPicPr>
            <a:picLocks noChangeAspect="1"/>
          </p:cNvPicPr>
          <p:nvPr/>
        </p:nvPicPr>
        <p:blipFill>
          <a:blip r:embed="rId11">
            <a:extLst>
              <a:ext uri="{BEBA8EAE-BF5A-486C-A8C5-ECC9F3942E4B}">
                <a14:imgProps xmlns:a14="http://schemas.microsoft.com/office/drawing/2010/main">
                  <a14:imgLayer r:embed="rId12">
                    <a14:imgEffect>
                      <a14:colorTemperature colorTemp="11500"/>
                    </a14:imgEffect>
                    <a14:imgEffect>
                      <a14:saturation sat="0"/>
                    </a14:imgEffect>
                  </a14:imgLayer>
                </a14:imgProps>
              </a:ext>
            </a:extLst>
          </a:blip>
          <a:stretch>
            <a:fillRect/>
          </a:stretch>
        </p:blipFill>
        <p:spPr>
          <a:xfrm>
            <a:off x="6787293" y="1608591"/>
            <a:ext cx="1496129" cy="1470185"/>
          </a:xfrm>
          <a:prstGeom prst="rect">
            <a:avLst/>
          </a:prstGeom>
        </p:spPr>
      </p:pic>
    </p:spTree>
    <p:extLst>
      <p:ext uri="{BB962C8B-B14F-4D97-AF65-F5344CB8AC3E}">
        <p14:creationId xmlns:p14="http://schemas.microsoft.com/office/powerpoint/2010/main" val="1056199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2DCC4DA1-CA1D-4545-A69A-107ABC1EBA23}"/>
              </a:ext>
            </a:extLst>
          </p:cNvPr>
          <p:cNvSpPr>
            <a:spLocks noGrp="1"/>
          </p:cNvSpPr>
          <p:nvPr>
            <p:ph type="title"/>
          </p:nvPr>
        </p:nvSpPr>
        <p:spPr>
          <a:xfrm>
            <a:off x="949476" y="149690"/>
            <a:ext cx="10293047" cy="1325563"/>
          </a:xfrm>
        </p:spPr>
        <p:txBody>
          <a:bodyPr>
            <a:noAutofit/>
          </a:bodyPr>
          <a:lstStyle/>
          <a:p>
            <a:pPr algn="ctr"/>
            <a:r>
              <a:rPr lang="es-ES" sz="4000" b="1" dirty="0">
                <a:solidFill>
                  <a:srgbClr val="00B0F0"/>
                </a:solidFill>
                <a:latin typeface="Montserrat"/>
              </a:rPr>
              <a:t>Educación, Pensiones y Salud  </a:t>
            </a:r>
            <a:br>
              <a:rPr lang="es-ES" sz="4000" b="1" dirty="0">
                <a:solidFill>
                  <a:srgbClr val="00B0F0"/>
                </a:solidFill>
                <a:latin typeface="Montserrat"/>
              </a:rPr>
            </a:br>
            <a:r>
              <a:rPr lang="es-ES" sz="4000" b="1" dirty="0">
                <a:solidFill>
                  <a:srgbClr val="00B0F0"/>
                </a:solidFill>
                <a:latin typeface="Montserrat"/>
              </a:rPr>
              <a:t>en 2045 (como un % del PIB)</a:t>
            </a:r>
            <a:endParaRPr lang="en-US" sz="4000" b="1" dirty="0">
              <a:solidFill>
                <a:srgbClr val="00B0F0"/>
              </a:solidFill>
              <a:latin typeface="Montserrat"/>
            </a:endParaRPr>
          </a:p>
        </p:txBody>
      </p:sp>
      <p:pic>
        <p:nvPicPr>
          <p:cNvPr id="9" name="Content Placeholder 4">
            <a:extLst>
              <a:ext uri="{FF2B5EF4-FFF2-40B4-BE49-F238E27FC236}">
                <a16:creationId xmlns:a16="http://schemas.microsoft.com/office/drawing/2014/main" xmlns="" id="{5B3F8556-54F9-5D47-8D9F-D2967C0EC3CD}"/>
              </a:ext>
            </a:extLst>
          </p:cNvPr>
          <p:cNvPicPr>
            <a:picLocks noChangeAspect="1"/>
          </p:cNvPicPr>
          <p:nvPr/>
        </p:nvPicPr>
        <p:blipFill rotWithShape="1">
          <a:blip r:embed="rId3">
            <a:extLst>
              <a:ext uri="{28A0092B-C50C-407E-A947-70E740481C1C}">
                <a14:useLocalDpi xmlns:a14="http://schemas.microsoft.com/office/drawing/2010/main" val="0"/>
              </a:ext>
            </a:extLst>
          </a:blip>
          <a:srcRect b="11033"/>
          <a:stretch/>
        </p:blipFill>
        <p:spPr>
          <a:xfrm>
            <a:off x="1062891" y="2343683"/>
            <a:ext cx="4741010" cy="3871255"/>
          </a:xfrm>
          <a:prstGeom prst="rect">
            <a:avLst/>
          </a:prstGeom>
        </p:spPr>
      </p:pic>
      <p:pic>
        <p:nvPicPr>
          <p:cNvPr id="5" name="Picture 4">
            <a:extLst>
              <a:ext uri="{FF2B5EF4-FFF2-40B4-BE49-F238E27FC236}">
                <a16:creationId xmlns:a16="http://schemas.microsoft.com/office/drawing/2014/main" xmlns="" id="{1893CE2D-5F1D-1D41-8449-6FC8461B9B6A}"/>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11500"/>
                    </a14:imgEffect>
                    <a14:imgEffect>
                      <a14:saturation sat="0"/>
                    </a14:imgEffect>
                  </a14:imgLayer>
                </a14:imgProps>
              </a:ext>
            </a:extLst>
          </a:blip>
          <a:stretch>
            <a:fillRect/>
          </a:stretch>
        </p:blipFill>
        <p:spPr>
          <a:xfrm>
            <a:off x="1658255" y="1608591"/>
            <a:ext cx="1053329" cy="1047604"/>
          </a:xfrm>
          <a:prstGeom prst="rect">
            <a:avLst/>
          </a:prstGeom>
        </p:spPr>
      </p:pic>
      <p:pic>
        <p:nvPicPr>
          <p:cNvPr id="10" name="Picture 9">
            <a:extLst>
              <a:ext uri="{FF2B5EF4-FFF2-40B4-BE49-F238E27FC236}">
                <a16:creationId xmlns:a16="http://schemas.microsoft.com/office/drawing/2014/main" xmlns="" id="{8FBB5B8A-B248-C345-9F99-D71E9A6E2E34}"/>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11500"/>
                    </a14:imgEffect>
                    <a14:imgEffect>
                      <a14:saturation sat="0"/>
                    </a14:imgEffect>
                  </a14:imgLayer>
                </a14:imgProps>
              </a:ext>
            </a:extLst>
          </a:blip>
          <a:stretch>
            <a:fillRect/>
          </a:stretch>
        </p:blipFill>
        <p:spPr>
          <a:xfrm>
            <a:off x="4351379" y="1475253"/>
            <a:ext cx="1083041" cy="1325563"/>
          </a:xfrm>
          <a:prstGeom prst="rect">
            <a:avLst/>
          </a:prstGeom>
        </p:spPr>
      </p:pic>
      <p:pic>
        <p:nvPicPr>
          <p:cNvPr id="15" name="Content Placeholder 5">
            <a:extLst>
              <a:ext uri="{FF2B5EF4-FFF2-40B4-BE49-F238E27FC236}">
                <a16:creationId xmlns:a16="http://schemas.microsoft.com/office/drawing/2014/main" xmlns="" id="{D7E45547-05C6-DD4C-A8D8-7217CBA1915D}"/>
              </a:ext>
            </a:extLst>
          </p:cNvPr>
          <p:cNvPicPr>
            <a:picLocks noChangeAspect="1"/>
          </p:cNvPicPr>
          <p:nvPr/>
        </p:nvPicPr>
        <p:blipFill rotWithShape="1">
          <a:blip r:embed="rId8">
            <a:extLst>
              <a:ext uri="{28A0092B-C50C-407E-A947-70E740481C1C}">
                <a14:useLocalDpi xmlns:a14="http://schemas.microsoft.com/office/drawing/2010/main" val="0"/>
              </a:ext>
            </a:extLst>
          </a:blip>
          <a:srcRect b="11033"/>
          <a:stretch/>
        </p:blipFill>
        <p:spPr>
          <a:xfrm>
            <a:off x="6388101" y="2309145"/>
            <a:ext cx="4741010" cy="3871255"/>
          </a:xfrm>
          <a:prstGeom prst="rect">
            <a:avLst/>
          </a:prstGeom>
        </p:spPr>
      </p:pic>
      <p:pic>
        <p:nvPicPr>
          <p:cNvPr id="13" name="Picture 12">
            <a:extLst>
              <a:ext uri="{FF2B5EF4-FFF2-40B4-BE49-F238E27FC236}">
                <a16:creationId xmlns:a16="http://schemas.microsoft.com/office/drawing/2014/main" xmlns="" id="{8D21DF22-3215-D043-A7B9-596E66ABA851}"/>
              </a:ext>
            </a:extLst>
          </p:cNvPr>
          <p:cNvPicPr>
            <a:picLocks noChangeAspect="1"/>
          </p:cNvPicPr>
          <p:nvPr/>
        </p:nvPicPr>
        <p:blipFill>
          <a:blip r:embed="rId9">
            <a:extLst>
              <a:ext uri="{BEBA8EAE-BF5A-486C-A8C5-ECC9F3942E4B}">
                <a14:imgProps xmlns:a14="http://schemas.microsoft.com/office/drawing/2010/main">
                  <a14:imgLayer r:embed="rId10">
                    <a14:imgEffect>
                      <a14:colorTemperature colorTemp="11500"/>
                    </a14:imgEffect>
                    <a14:imgEffect>
                      <a14:saturation sat="0"/>
                    </a14:imgEffect>
                  </a14:imgLayer>
                </a14:imgProps>
              </a:ext>
            </a:extLst>
          </a:blip>
          <a:stretch>
            <a:fillRect/>
          </a:stretch>
        </p:blipFill>
        <p:spPr>
          <a:xfrm>
            <a:off x="9850232" y="1608591"/>
            <a:ext cx="1684391" cy="1133342"/>
          </a:xfrm>
          <a:prstGeom prst="rect">
            <a:avLst/>
          </a:prstGeom>
        </p:spPr>
      </p:pic>
      <p:pic>
        <p:nvPicPr>
          <p:cNvPr id="16" name="Picture 15">
            <a:extLst>
              <a:ext uri="{FF2B5EF4-FFF2-40B4-BE49-F238E27FC236}">
                <a16:creationId xmlns:a16="http://schemas.microsoft.com/office/drawing/2014/main" xmlns="" id="{BD9E5D59-CBAF-1046-97F4-74721F49A7FE}"/>
              </a:ext>
            </a:extLst>
          </p:cNvPr>
          <p:cNvPicPr>
            <a:picLocks noChangeAspect="1"/>
          </p:cNvPicPr>
          <p:nvPr/>
        </p:nvPicPr>
        <p:blipFill>
          <a:blip r:embed="rId11">
            <a:extLst>
              <a:ext uri="{BEBA8EAE-BF5A-486C-A8C5-ECC9F3942E4B}">
                <a14:imgProps xmlns:a14="http://schemas.microsoft.com/office/drawing/2010/main">
                  <a14:imgLayer r:embed="rId12">
                    <a14:imgEffect>
                      <a14:colorTemperature colorTemp="11500"/>
                    </a14:imgEffect>
                    <a14:imgEffect>
                      <a14:saturation sat="0"/>
                    </a14:imgEffect>
                  </a14:imgLayer>
                </a14:imgProps>
              </a:ext>
            </a:extLst>
          </a:blip>
          <a:stretch>
            <a:fillRect/>
          </a:stretch>
        </p:blipFill>
        <p:spPr>
          <a:xfrm>
            <a:off x="7261558" y="1475253"/>
            <a:ext cx="1017357" cy="1862205"/>
          </a:xfrm>
          <a:prstGeom prst="rect">
            <a:avLst/>
          </a:prstGeom>
        </p:spPr>
      </p:pic>
    </p:spTree>
    <p:extLst>
      <p:ext uri="{BB962C8B-B14F-4D97-AF65-F5344CB8AC3E}">
        <p14:creationId xmlns:p14="http://schemas.microsoft.com/office/powerpoint/2010/main" val="3738148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xmlns="" id="{082ABE4C-34BF-3D48-878A-F7C8B1AD77F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8668" y="1308618"/>
            <a:ext cx="9572369" cy="5052728"/>
          </a:xfrm>
        </p:spPr>
      </p:pic>
      <p:sp>
        <p:nvSpPr>
          <p:cNvPr id="5" name="Title 1">
            <a:extLst>
              <a:ext uri="{FF2B5EF4-FFF2-40B4-BE49-F238E27FC236}">
                <a16:creationId xmlns:a16="http://schemas.microsoft.com/office/drawing/2014/main" xmlns="" id="{6E3E4FC3-8F3D-A541-A770-23870A467F14}"/>
              </a:ext>
            </a:extLst>
          </p:cNvPr>
          <p:cNvSpPr txBox="1">
            <a:spLocks/>
          </p:cNvSpPr>
          <p:nvPr/>
        </p:nvSpPr>
        <p:spPr>
          <a:xfrm>
            <a:off x="422694" y="183847"/>
            <a:ext cx="11015931"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4800" b="1" dirty="0">
                <a:solidFill>
                  <a:srgbClr val="00B0F0"/>
                </a:solidFill>
                <a:latin typeface="Montserrat"/>
              </a:rPr>
              <a:t>Un gran desplazamiento del gasto público hacia las personas mayores</a:t>
            </a:r>
          </a:p>
        </p:txBody>
      </p:sp>
    </p:spTree>
    <p:extLst>
      <p:ext uri="{BB962C8B-B14F-4D97-AF65-F5344CB8AC3E}">
        <p14:creationId xmlns:p14="http://schemas.microsoft.com/office/powerpoint/2010/main" val="1690958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A95F3D"/>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xmlns="" id="{D455584D-191F-405A-AEA6-DCB7CBD17B32}"/>
              </a:ext>
            </a:extLst>
          </p:cNvPr>
          <p:cNvSpPr>
            <a:spLocks noGrp="1"/>
          </p:cNvSpPr>
          <p:nvPr>
            <p:ph type="title"/>
          </p:nvPr>
        </p:nvSpPr>
        <p:spPr>
          <a:xfrm>
            <a:off x="1258277" y="174171"/>
            <a:ext cx="10242062" cy="1001486"/>
          </a:xfrm>
        </p:spPr>
        <p:txBody>
          <a:bodyPr>
            <a:normAutofit fontScale="90000"/>
          </a:bodyPr>
          <a:lstStyle/>
          <a:p>
            <a:r>
              <a:rPr lang="es-CL" sz="4000" b="1" dirty="0">
                <a:solidFill>
                  <a:srgbClr val="00B0F0"/>
                </a:solidFill>
                <a:latin typeface="Montserrat"/>
              </a:rPr>
              <a:t>Los desafíos fiscales de hacerse más envejecido y más rico varían entre los países</a:t>
            </a:r>
          </a:p>
        </p:txBody>
      </p:sp>
      <p:sp>
        <p:nvSpPr>
          <p:cNvPr id="6" name="Content Placeholder 2">
            <a:extLst>
              <a:ext uri="{FF2B5EF4-FFF2-40B4-BE49-F238E27FC236}">
                <a16:creationId xmlns:a16="http://schemas.microsoft.com/office/drawing/2014/main" xmlns="" id="{9E8D65C5-2309-B342-A68F-D4E47C819824}"/>
              </a:ext>
            </a:extLst>
          </p:cNvPr>
          <p:cNvSpPr>
            <a:spLocks noGrp="1"/>
          </p:cNvSpPr>
          <p:nvPr>
            <p:ph idx="1"/>
          </p:nvPr>
        </p:nvSpPr>
        <p:spPr>
          <a:xfrm>
            <a:off x="1258277" y="1763486"/>
            <a:ext cx="9675446" cy="4419600"/>
          </a:xfrm>
        </p:spPr>
        <p:txBody>
          <a:bodyPr>
            <a:normAutofit/>
          </a:bodyPr>
          <a:lstStyle/>
          <a:p>
            <a:pPr marL="0" indent="0">
              <a:lnSpc>
                <a:spcPct val="120000"/>
              </a:lnSpc>
              <a:buNone/>
            </a:pPr>
            <a:r>
              <a:rPr lang="es-CL" sz="3200" dirty="0">
                <a:latin typeface="Arial" panose="020B0604020202020204" pitchFamily="34" charset="0"/>
                <a:cs typeface="Arial" panose="020B0604020202020204" pitchFamily="34" charset="0"/>
              </a:rPr>
              <a:t>Esos incrementos del gasto público </a:t>
            </a:r>
            <a:r>
              <a:rPr lang="es-CL" sz="3200" dirty="0" smtClean="0">
                <a:latin typeface="Arial" panose="020B0604020202020204" pitchFamily="34" charset="0"/>
                <a:cs typeface="Arial" panose="020B0604020202020204" pitchFamily="34" charset="0"/>
              </a:rPr>
              <a:t>proyectados </a:t>
            </a:r>
            <a:r>
              <a:rPr lang="es-CL" sz="3200" dirty="0">
                <a:latin typeface="Arial" panose="020B0604020202020204" pitchFamily="34" charset="0"/>
                <a:cs typeface="Arial" panose="020B0604020202020204" pitchFamily="34" charset="0"/>
              </a:rPr>
              <a:t>…</a:t>
            </a:r>
            <a:br>
              <a:rPr lang="es-CL" sz="3200" dirty="0">
                <a:latin typeface="Arial" panose="020B0604020202020204" pitchFamily="34" charset="0"/>
                <a:cs typeface="Arial" panose="020B0604020202020204" pitchFamily="34" charset="0"/>
              </a:rPr>
            </a:br>
            <a:r>
              <a:rPr lang="es-CL" sz="3200" dirty="0">
                <a:latin typeface="Arial" panose="020B0604020202020204" pitchFamily="34" charset="0"/>
                <a:cs typeface="Arial" panose="020B0604020202020204" pitchFamily="34" charset="0"/>
              </a:rPr>
              <a:t/>
            </a:r>
            <a:br>
              <a:rPr lang="es-CL" sz="3200" dirty="0">
                <a:latin typeface="Arial" panose="020B0604020202020204" pitchFamily="34" charset="0"/>
                <a:cs typeface="Arial" panose="020B0604020202020204" pitchFamily="34" charset="0"/>
              </a:rPr>
            </a:br>
            <a:r>
              <a:rPr lang="es-CL" sz="3200" dirty="0">
                <a:latin typeface="Arial" panose="020B0604020202020204" pitchFamily="34" charset="0"/>
                <a:cs typeface="Arial" panose="020B0604020202020204" pitchFamily="34" charset="0"/>
              </a:rPr>
              <a:t>se extienden de un desafío moderado (un 2 por </a:t>
            </a:r>
            <a:r>
              <a:rPr lang="es-CL" sz="3200" dirty="0" smtClean="0">
                <a:latin typeface="Arial" panose="020B0604020202020204" pitchFamily="34" charset="0"/>
                <a:cs typeface="Arial" panose="020B0604020202020204" pitchFamily="34" charset="0"/>
              </a:rPr>
              <a:t>ciento adicional </a:t>
            </a:r>
            <a:r>
              <a:rPr lang="es-CL" sz="3200" dirty="0">
                <a:latin typeface="Arial" panose="020B0604020202020204" pitchFamily="34" charset="0"/>
                <a:cs typeface="Arial" panose="020B0604020202020204" pitchFamily="34" charset="0"/>
              </a:rPr>
              <a:t>del </a:t>
            </a:r>
            <a:r>
              <a:rPr lang="es-CL" sz="3200" dirty="0" smtClean="0">
                <a:latin typeface="Arial" panose="020B0604020202020204" pitchFamily="34" charset="0"/>
                <a:cs typeface="Arial" panose="020B0604020202020204" pitchFamily="34" charset="0"/>
              </a:rPr>
              <a:t>PIB)…</a:t>
            </a:r>
            <a:r>
              <a:rPr lang="es-CL" sz="3200" dirty="0">
                <a:latin typeface="Arial" panose="020B0604020202020204" pitchFamily="34" charset="0"/>
                <a:cs typeface="Arial" panose="020B0604020202020204" pitchFamily="34" charset="0"/>
              </a:rPr>
              <a:t/>
            </a:r>
            <a:br>
              <a:rPr lang="es-CL" sz="3200" dirty="0">
                <a:latin typeface="Arial" panose="020B0604020202020204" pitchFamily="34" charset="0"/>
                <a:cs typeface="Arial" panose="020B0604020202020204" pitchFamily="34" charset="0"/>
              </a:rPr>
            </a:br>
            <a:r>
              <a:rPr lang="es-CL" sz="3200" dirty="0">
                <a:latin typeface="Arial" panose="020B0604020202020204" pitchFamily="34" charset="0"/>
                <a:cs typeface="Arial" panose="020B0604020202020204" pitchFamily="34" charset="0"/>
              </a:rPr>
              <a:t/>
            </a:r>
            <a:br>
              <a:rPr lang="es-CL" sz="3200" dirty="0">
                <a:latin typeface="Arial" panose="020B0604020202020204" pitchFamily="34" charset="0"/>
                <a:cs typeface="Arial" panose="020B0604020202020204" pitchFamily="34" charset="0"/>
              </a:rPr>
            </a:br>
            <a:r>
              <a:rPr lang="es-CL" sz="3200" dirty="0">
                <a:latin typeface="Arial" panose="020B0604020202020204" pitchFamily="34" charset="0"/>
                <a:cs typeface="Arial" panose="020B0604020202020204" pitchFamily="34" charset="0"/>
              </a:rPr>
              <a:t>a un desafío severo (una adición por demás del 8 por ciento del PIB).</a:t>
            </a:r>
          </a:p>
          <a:p>
            <a:pPr marL="0" indent="0">
              <a:lnSpc>
                <a:spcPct val="120000"/>
              </a:lnSpc>
              <a:buNone/>
            </a:pPr>
            <a:endParaRPr lang="es-CL" dirty="0">
              <a:latin typeface="Roboto" panose="02000000000000000000"/>
            </a:endParaRPr>
          </a:p>
          <a:p>
            <a:pPr marL="0" indent="0">
              <a:lnSpc>
                <a:spcPct val="120000"/>
              </a:lnSpc>
              <a:buNone/>
            </a:pPr>
            <a:endParaRPr lang="es-CL" dirty="0">
              <a:latin typeface="Roboto" panose="02000000000000000000"/>
            </a:endParaRPr>
          </a:p>
          <a:p>
            <a:pPr>
              <a:lnSpc>
                <a:spcPct val="120000"/>
              </a:lnSpc>
            </a:pPr>
            <a:endParaRPr lang="es-CL" dirty="0">
              <a:latin typeface="Roboto" panose="02000000000000000000"/>
            </a:endParaRPr>
          </a:p>
          <a:p>
            <a:endParaRPr lang="es-CL" dirty="0"/>
          </a:p>
          <a:p>
            <a:endParaRPr lang="es-CL" dirty="0"/>
          </a:p>
          <a:p>
            <a:pPr marL="0" indent="0">
              <a:buNone/>
            </a:pPr>
            <a:endParaRPr lang="es-CL" dirty="0"/>
          </a:p>
        </p:txBody>
      </p:sp>
    </p:spTree>
    <p:extLst>
      <p:ext uri="{BB962C8B-B14F-4D97-AF65-F5344CB8AC3E}">
        <p14:creationId xmlns:p14="http://schemas.microsoft.com/office/powerpoint/2010/main" val="2115085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xmlns="" id="{314041BA-C6ED-334A-A7FF-14745328CF1E}"/>
              </a:ext>
            </a:extLst>
          </p:cNvPr>
          <p:cNvSpPr>
            <a:spLocks noGrp="1"/>
          </p:cNvSpPr>
          <p:nvPr>
            <p:ph type="title"/>
          </p:nvPr>
        </p:nvSpPr>
        <p:spPr>
          <a:xfrm>
            <a:off x="753762" y="723753"/>
            <a:ext cx="3521253" cy="4856206"/>
          </a:xfrm>
        </p:spPr>
        <p:txBody>
          <a:bodyPr>
            <a:noAutofit/>
          </a:bodyPr>
          <a:lstStyle/>
          <a:p>
            <a:r>
              <a:rPr lang="es-CL" sz="2000" b="1" dirty="0"/>
              <a:t>Severo </a:t>
            </a:r>
            <a:br>
              <a:rPr lang="es-CL" sz="2000" b="1" dirty="0"/>
            </a:br>
            <a:r>
              <a:rPr lang="es-CL" sz="2000" b="1" dirty="0"/>
              <a:t>(&gt; 8 puntos porcentuales del PIB)</a:t>
            </a:r>
            <a:br>
              <a:rPr lang="es-CL" sz="2000" b="1" dirty="0"/>
            </a:br>
            <a:r>
              <a:rPr lang="es-CL" sz="2000" dirty="0"/>
              <a:t>Se parecerá a Dinamarca, Finlandia, Grecia, Italia, Portugal, España</a:t>
            </a:r>
            <a:br>
              <a:rPr lang="es-CL" sz="2000" dirty="0"/>
            </a:br>
            <a:r>
              <a:rPr lang="es-CL" sz="2000" dirty="0"/>
              <a:t/>
            </a:r>
            <a:br>
              <a:rPr lang="es-CL" sz="2000" dirty="0"/>
            </a:br>
            <a:r>
              <a:rPr lang="es-CL" sz="2000" b="1" dirty="0"/>
              <a:t>Substancial</a:t>
            </a:r>
            <a:br>
              <a:rPr lang="es-CL" sz="2000" b="1" dirty="0"/>
            </a:br>
            <a:r>
              <a:rPr lang="es-CL" sz="2000" b="1" dirty="0"/>
              <a:t>(de 4 a 8 puntos porcentuales del PIB)</a:t>
            </a:r>
            <a:r>
              <a:rPr lang="es-CL" sz="2000" dirty="0"/>
              <a:t/>
            </a:r>
            <a:br>
              <a:rPr lang="es-CL" sz="2000" dirty="0"/>
            </a:br>
            <a:r>
              <a:rPr lang="es-CL" sz="2000" dirty="0"/>
              <a:t>Se parecerá a Australia, Austria, Francia, Noruega, Suiza, EE.UU.</a:t>
            </a:r>
            <a:br>
              <a:rPr lang="es-CL" sz="2000" dirty="0"/>
            </a:br>
            <a:r>
              <a:rPr lang="es-CL" sz="2000" dirty="0"/>
              <a:t/>
            </a:r>
            <a:br>
              <a:rPr lang="es-CL" sz="2000" dirty="0"/>
            </a:br>
            <a:r>
              <a:rPr lang="es-CL" sz="2000" b="1" dirty="0"/>
              <a:t>Moderado </a:t>
            </a:r>
            <a:br>
              <a:rPr lang="es-CL" sz="2000" b="1" dirty="0"/>
            </a:br>
            <a:r>
              <a:rPr lang="es-CL" sz="2000" b="1" dirty="0"/>
              <a:t>(de 2 a 4 puntos porcentuales del PIB)</a:t>
            </a:r>
            <a:r>
              <a:rPr lang="es-CL" sz="2000" dirty="0"/>
              <a:t/>
            </a:r>
            <a:br>
              <a:rPr lang="es-CL" sz="2000" dirty="0"/>
            </a:br>
            <a:r>
              <a:rPr lang="es-CL" sz="2000" dirty="0"/>
              <a:t>Se parecerá a Bélgica, Alemania, Nueva Zelanda, Reino Unido</a:t>
            </a:r>
          </a:p>
        </p:txBody>
      </p:sp>
      <p:pic>
        <p:nvPicPr>
          <p:cNvPr id="13" name="Content Placeholder 9">
            <a:extLst>
              <a:ext uri="{FF2B5EF4-FFF2-40B4-BE49-F238E27FC236}">
                <a16:creationId xmlns:a16="http://schemas.microsoft.com/office/drawing/2014/main" xmlns="" id="{3C54F314-313F-134A-AF00-39F999A254B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17195" y="0"/>
            <a:ext cx="6293865" cy="6194663"/>
          </a:xfrm>
        </p:spPr>
      </p:pic>
    </p:spTree>
    <p:extLst>
      <p:ext uri="{BB962C8B-B14F-4D97-AF65-F5344CB8AC3E}">
        <p14:creationId xmlns:p14="http://schemas.microsoft.com/office/powerpoint/2010/main" val="226974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63029" y="1012004"/>
            <a:ext cx="3416158" cy="4795408"/>
          </a:xfrm>
        </p:spPr>
        <p:txBody>
          <a:bodyPr>
            <a:normAutofit/>
          </a:bodyPr>
          <a:lstStyle/>
          <a:p>
            <a:r>
              <a:rPr lang="es-CL" b="1" dirty="0">
                <a:solidFill>
                  <a:srgbClr val="FFFFFF"/>
                </a:solidFill>
              </a:rPr>
              <a:t>Modelando el Futuro</a:t>
            </a:r>
          </a:p>
        </p:txBody>
      </p:sp>
      <p:graphicFrame>
        <p:nvGraphicFramePr>
          <p:cNvPr id="5" name="Content Placeholder 2">
            <a:extLst>
              <a:ext uri="{FF2B5EF4-FFF2-40B4-BE49-F238E27FC236}">
                <a16:creationId xmlns:a16="http://schemas.microsoft.com/office/drawing/2014/main" xmlns="" id="{784D77E6-EE08-4194-B169-3B149AFE3A2D}"/>
              </a:ext>
            </a:extLst>
          </p:cNvPr>
          <p:cNvGraphicFramePr>
            <a:graphicFrameLocks noGrp="1"/>
          </p:cNvGraphicFramePr>
          <p:nvPr>
            <p:ph idx="1"/>
            <p:extLst>
              <p:ext uri="{D42A27DB-BD31-4B8C-83A1-F6EECF244321}">
                <p14:modId xmlns:p14="http://schemas.microsoft.com/office/powerpoint/2010/main" val="3729319731"/>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1241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b="1" dirty="0">
                <a:solidFill>
                  <a:srgbClr val="00B0F0"/>
                </a:solidFill>
              </a:rPr>
              <a:t>El Modelo</a:t>
            </a:r>
          </a:p>
        </p:txBody>
      </p:sp>
      <p:sp>
        <p:nvSpPr>
          <p:cNvPr id="6" name="Rectangle 5"/>
          <p:cNvSpPr/>
          <p:nvPr/>
        </p:nvSpPr>
        <p:spPr>
          <a:xfrm>
            <a:off x="1149177" y="2150075"/>
            <a:ext cx="2520779" cy="2706129"/>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800" dirty="0"/>
              <a:t>Gasto</a:t>
            </a:r>
          </a:p>
        </p:txBody>
      </p:sp>
      <p:sp>
        <p:nvSpPr>
          <p:cNvPr id="7" name="Rectangle 6"/>
          <p:cNvSpPr/>
          <p:nvPr/>
        </p:nvSpPr>
        <p:spPr>
          <a:xfrm>
            <a:off x="8925695" y="2150074"/>
            <a:ext cx="2520779" cy="27061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800" dirty="0"/>
              <a:t>Política</a:t>
            </a:r>
          </a:p>
          <a:p>
            <a:pPr algn="ctr"/>
            <a:endParaRPr lang="es-CL" sz="2800" dirty="0"/>
          </a:p>
          <a:p>
            <a:pPr algn="ctr"/>
            <a:r>
              <a:rPr lang="es-CL" sz="2800" dirty="0"/>
              <a:t>(Generosidad de Beneficios)</a:t>
            </a:r>
          </a:p>
        </p:txBody>
      </p:sp>
      <p:sp>
        <p:nvSpPr>
          <p:cNvPr id="8" name="Rectangle 7"/>
          <p:cNvSpPr/>
          <p:nvPr/>
        </p:nvSpPr>
        <p:spPr>
          <a:xfrm>
            <a:off x="5037436" y="2150074"/>
            <a:ext cx="2520779" cy="270612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800" dirty="0"/>
              <a:t>Demografía</a:t>
            </a:r>
          </a:p>
        </p:txBody>
      </p:sp>
      <p:sp>
        <p:nvSpPr>
          <p:cNvPr id="10" name="TextBox 9"/>
          <p:cNvSpPr txBox="1"/>
          <p:nvPr/>
        </p:nvSpPr>
        <p:spPr>
          <a:xfrm>
            <a:off x="3902674" y="2779863"/>
            <a:ext cx="902043" cy="1446550"/>
          </a:xfrm>
          <a:prstGeom prst="rect">
            <a:avLst/>
          </a:prstGeom>
          <a:noFill/>
        </p:spPr>
        <p:txBody>
          <a:bodyPr wrap="square" rtlCol="0">
            <a:spAutoFit/>
          </a:bodyPr>
          <a:lstStyle/>
          <a:p>
            <a:pPr algn="ctr"/>
            <a:r>
              <a:rPr lang="en-US" sz="8800" dirty="0"/>
              <a:t>=</a:t>
            </a:r>
          </a:p>
        </p:txBody>
      </p:sp>
      <p:sp>
        <p:nvSpPr>
          <p:cNvPr id="11" name="TextBox 10"/>
          <p:cNvSpPr txBox="1"/>
          <p:nvPr/>
        </p:nvSpPr>
        <p:spPr>
          <a:xfrm>
            <a:off x="7790933" y="2995306"/>
            <a:ext cx="902043" cy="1015663"/>
          </a:xfrm>
          <a:prstGeom prst="rect">
            <a:avLst/>
          </a:prstGeom>
          <a:noFill/>
        </p:spPr>
        <p:txBody>
          <a:bodyPr wrap="square" rtlCol="0">
            <a:spAutoFit/>
          </a:bodyPr>
          <a:lstStyle/>
          <a:p>
            <a:pPr algn="ctr"/>
            <a:r>
              <a:rPr lang="en-US" sz="6000" dirty="0"/>
              <a:t>X</a:t>
            </a:r>
          </a:p>
        </p:txBody>
      </p:sp>
    </p:spTree>
    <p:extLst>
      <p:ext uri="{BB962C8B-B14F-4D97-AF65-F5344CB8AC3E}">
        <p14:creationId xmlns:p14="http://schemas.microsoft.com/office/powerpoint/2010/main" val="2944371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b="1" dirty="0">
                <a:solidFill>
                  <a:srgbClr val="00B0F0"/>
                </a:solidFill>
              </a:rPr>
              <a:t>El Modelo</a:t>
            </a:r>
            <a:endParaRPr lang="en-US" b="1" dirty="0">
              <a:solidFill>
                <a:srgbClr val="00B0F0"/>
              </a:solidFill>
            </a:endParaRPr>
          </a:p>
        </p:txBody>
      </p:sp>
      <p:sp>
        <p:nvSpPr>
          <p:cNvPr id="6" name="Rectangle 5"/>
          <p:cNvSpPr/>
          <p:nvPr/>
        </p:nvSpPr>
        <p:spPr>
          <a:xfrm>
            <a:off x="1149177" y="2150075"/>
            <a:ext cx="2520779" cy="2706129"/>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800" dirty="0"/>
              <a:t>Gasto</a:t>
            </a:r>
          </a:p>
          <a:p>
            <a:pPr algn="ctr"/>
            <a:endParaRPr lang="es-CL" sz="2800" dirty="0"/>
          </a:p>
          <a:p>
            <a:pPr algn="ctr"/>
            <a:r>
              <a:rPr lang="es-CL" sz="2800" dirty="0"/>
              <a:t>(% del PIB) </a:t>
            </a:r>
          </a:p>
        </p:txBody>
      </p:sp>
      <p:sp>
        <p:nvSpPr>
          <p:cNvPr id="7" name="Rectangle 6"/>
          <p:cNvSpPr/>
          <p:nvPr/>
        </p:nvSpPr>
        <p:spPr>
          <a:xfrm>
            <a:off x="8925695" y="2150074"/>
            <a:ext cx="2520779" cy="27061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800" dirty="0"/>
              <a:t>Beneficio por persona </a:t>
            </a:r>
          </a:p>
          <a:p>
            <a:pPr algn="ctr"/>
            <a:endParaRPr lang="es-CL" sz="2800" dirty="0"/>
          </a:p>
          <a:p>
            <a:pPr algn="ctr"/>
            <a:r>
              <a:rPr lang="es-CL" sz="2800" dirty="0"/>
              <a:t>(% del PIB por adulto en edad de trabajar)</a:t>
            </a:r>
          </a:p>
        </p:txBody>
      </p:sp>
      <p:sp>
        <p:nvSpPr>
          <p:cNvPr id="8" name="Rectangle 7"/>
          <p:cNvSpPr/>
          <p:nvPr/>
        </p:nvSpPr>
        <p:spPr>
          <a:xfrm>
            <a:off x="5037436" y="2150074"/>
            <a:ext cx="2520779" cy="270612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Población </a:t>
            </a:r>
            <a:r>
              <a:rPr lang="en-US" sz="2800" dirty="0" err="1"/>
              <a:t>objetivo</a:t>
            </a:r>
            <a:endParaRPr lang="en-US" sz="2800" dirty="0"/>
          </a:p>
          <a:p>
            <a:pPr algn="ctr"/>
            <a:endParaRPr lang="en-US" sz="2800" dirty="0"/>
          </a:p>
          <a:p>
            <a:pPr algn="ctr"/>
            <a:r>
              <a:rPr lang="en-US" sz="2800" dirty="0"/>
              <a:t>(% de </a:t>
            </a:r>
            <a:r>
              <a:rPr lang="en-US" sz="2800" dirty="0" err="1"/>
              <a:t>adultos</a:t>
            </a:r>
            <a:r>
              <a:rPr lang="en-US" sz="2800" dirty="0"/>
              <a:t> </a:t>
            </a:r>
            <a:r>
              <a:rPr lang="en-US" sz="2800" dirty="0" err="1"/>
              <a:t>en</a:t>
            </a:r>
            <a:r>
              <a:rPr lang="en-US" sz="2800" dirty="0"/>
              <a:t> </a:t>
            </a:r>
            <a:r>
              <a:rPr lang="en-US" sz="2800" dirty="0" err="1"/>
              <a:t>edad</a:t>
            </a:r>
            <a:r>
              <a:rPr lang="en-US" sz="2800" dirty="0"/>
              <a:t> de </a:t>
            </a:r>
            <a:r>
              <a:rPr lang="en-US" sz="2800" dirty="0" err="1"/>
              <a:t>trabajar</a:t>
            </a:r>
            <a:r>
              <a:rPr lang="en-US" sz="2800" dirty="0"/>
              <a:t>)</a:t>
            </a:r>
          </a:p>
        </p:txBody>
      </p:sp>
      <p:sp>
        <p:nvSpPr>
          <p:cNvPr id="10" name="TextBox 9"/>
          <p:cNvSpPr txBox="1"/>
          <p:nvPr/>
        </p:nvSpPr>
        <p:spPr>
          <a:xfrm>
            <a:off x="3902674" y="2779863"/>
            <a:ext cx="902043" cy="1446550"/>
          </a:xfrm>
          <a:prstGeom prst="rect">
            <a:avLst/>
          </a:prstGeom>
          <a:noFill/>
        </p:spPr>
        <p:txBody>
          <a:bodyPr wrap="square" rtlCol="0">
            <a:spAutoFit/>
          </a:bodyPr>
          <a:lstStyle/>
          <a:p>
            <a:pPr algn="ctr"/>
            <a:r>
              <a:rPr lang="en-US" sz="8800" dirty="0"/>
              <a:t>=</a:t>
            </a:r>
          </a:p>
        </p:txBody>
      </p:sp>
      <p:sp>
        <p:nvSpPr>
          <p:cNvPr id="11" name="TextBox 10"/>
          <p:cNvSpPr txBox="1"/>
          <p:nvPr/>
        </p:nvSpPr>
        <p:spPr>
          <a:xfrm>
            <a:off x="7790933" y="2995306"/>
            <a:ext cx="902043" cy="1015663"/>
          </a:xfrm>
          <a:prstGeom prst="rect">
            <a:avLst/>
          </a:prstGeom>
          <a:noFill/>
        </p:spPr>
        <p:txBody>
          <a:bodyPr wrap="square" rtlCol="0">
            <a:spAutoFit/>
          </a:bodyPr>
          <a:lstStyle/>
          <a:p>
            <a:pPr algn="ctr"/>
            <a:r>
              <a:rPr lang="en-US" sz="6000" dirty="0"/>
              <a:t>X</a:t>
            </a:r>
          </a:p>
        </p:txBody>
      </p:sp>
    </p:spTree>
    <p:extLst>
      <p:ext uri="{BB962C8B-B14F-4D97-AF65-F5344CB8AC3E}">
        <p14:creationId xmlns:p14="http://schemas.microsoft.com/office/powerpoint/2010/main" val="1141712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b="1" dirty="0">
                <a:solidFill>
                  <a:srgbClr val="00B0F0"/>
                </a:solidFill>
              </a:rPr>
              <a:t>Las Proyecciones</a:t>
            </a:r>
          </a:p>
        </p:txBody>
      </p:sp>
      <p:sp>
        <p:nvSpPr>
          <p:cNvPr id="6" name="Rectangle 5"/>
          <p:cNvSpPr/>
          <p:nvPr/>
        </p:nvSpPr>
        <p:spPr>
          <a:xfrm>
            <a:off x="1149177" y="2150075"/>
            <a:ext cx="2520779" cy="2706129"/>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800" dirty="0"/>
              <a:t>Gasto</a:t>
            </a:r>
          </a:p>
        </p:txBody>
      </p:sp>
      <p:sp>
        <p:nvSpPr>
          <p:cNvPr id="7" name="Rectangle 6"/>
          <p:cNvSpPr/>
          <p:nvPr/>
        </p:nvSpPr>
        <p:spPr>
          <a:xfrm>
            <a:off x="8870462" y="2150074"/>
            <a:ext cx="2576013" cy="27061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800" dirty="0"/>
              <a:t>Beneficios:</a:t>
            </a:r>
          </a:p>
          <a:p>
            <a:pPr algn="ctr"/>
            <a:endParaRPr lang="es-CL" sz="2800" dirty="0"/>
          </a:p>
          <a:p>
            <a:pPr algn="ctr"/>
            <a:r>
              <a:rPr lang="es-CL" sz="2400" dirty="0"/>
              <a:t>A medida que crece el PIB/</a:t>
            </a:r>
            <a:r>
              <a:rPr lang="es-CL" sz="2400" dirty="0" err="1"/>
              <a:t>capita</a:t>
            </a:r>
            <a:r>
              <a:rPr lang="es-CL" sz="2400" dirty="0"/>
              <a:t>, </a:t>
            </a:r>
          </a:p>
          <a:p>
            <a:pPr algn="ctr"/>
            <a:r>
              <a:rPr lang="es-CL" sz="2400" dirty="0"/>
              <a:t>vaya hacia los niveles de la OCDE.</a:t>
            </a:r>
          </a:p>
        </p:txBody>
      </p:sp>
      <p:sp>
        <p:nvSpPr>
          <p:cNvPr id="8" name="Rectangle 7"/>
          <p:cNvSpPr/>
          <p:nvPr/>
        </p:nvSpPr>
        <p:spPr>
          <a:xfrm>
            <a:off x="5037436" y="2150074"/>
            <a:ext cx="2520779" cy="270612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800" dirty="0"/>
              <a:t>Demografía:</a:t>
            </a:r>
          </a:p>
          <a:p>
            <a:pPr algn="ctr"/>
            <a:endParaRPr lang="es-CL" sz="2800" dirty="0"/>
          </a:p>
          <a:p>
            <a:pPr algn="ctr"/>
            <a:r>
              <a:rPr lang="es-CL" sz="2800" dirty="0"/>
              <a:t>Proyecciones </a:t>
            </a:r>
            <a:r>
              <a:rPr lang="es-CL" sz="2800" dirty="0" smtClean="0"/>
              <a:t>medianas </a:t>
            </a:r>
            <a:r>
              <a:rPr lang="es-CL" sz="2800" dirty="0"/>
              <a:t>de Naciones Unidas</a:t>
            </a:r>
          </a:p>
        </p:txBody>
      </p:sp>
      <p:sp>
        <p:nvSpPr>
          <p:cNvPr id="10" name="TextBox 9"/>
          <p:cNvSpPr txBox="1"/>
          <p:nvPr/>
        </p:nvSpPr>
        <p:spPr>
          <a:xfrm>
            <a:off x="3902674" y="2779863"/>
            <a:ext cx="902043" cy="1446550"/>
          </a:xfrm>
          <a:prstGeom prst="rect">
            <a:avLst/>
          </a:prstGeom>
          <a:noFill/>
        </p:spPr>
        <p:txBody>
          <a:bodyPr wrap="square" rtlCol="0">
            <a:spAutoFit/>
          </a:bodyPr>
          <a:lstStyle/>
          <a:p>
            <a:pPr algn="ctr"/>
            <a:r>
              <a:rPr lang="en-US" sz="8800" dirty="0"/>
              <a:t>=</a:t>
            </a:r>
          </a:p>
        </p:txBody>
      </p:sp>
      <p:sp>
        <p:nvSpPr>
          <p:cNvPr id="11" name="TextBox 10"/>
          <p:cNvSpPr txBox="1"/>
          <p:nvPr/>
        </p:nvSpPr>
        <p:spPr>
          <a:xfrm>
            <a:off x="7790933" y="2995306"/>
            <a:ext cx="902043" cy="1015663"/>
          </a:xfrm>
          <a:prstGeom prst="rect">
            <a:avLst/>
          </a:prstGeom>
          <a:noFill/>
        </p:spPr>
        <p:txBody>
          <a:bodyPr wrap="square" rtlCol="0">
            <a:spAutoFit/>
          </a:bodyPr>
          <a:lstStyle/>
          <a:p>
            <a:pPr algn="ctr"/>
            <a:r>
              <a:rPr lang="en-US" sz="6000" dirty="0"/>
              <a:t>X</a:t>
            </a:r>
          </a:p>
        </p:txBody>
      </p:sp>
      <p:sp>
        <p:nvSpPr>
          <p:cNvPr id="3" name="TextBox 2"/>
          <p:cNvSpPr txBox="1"/>
          <p:nvPr/>
        </p:nvSpPr>
        <p:spPr>
          <a:xfrm>
            <a:off x="5239265" y="5535827"/>
            <a:ext cx="2199503" cy="369332"/>
          </a:xfrm>
          <a:prstGeom prst="rect">
            <a:avLst/>
          </a:prstGeom>
          <a:noFill/>
        </p:spPr>
        <p:txBody>
          <a:bodyPr wrap="square" rtlCol="0">
            <a:spAutoFit/>
          </a:bodyPr>
          <a:lstStyle/>
          <a:p>
            <a:pPr algn="ctr"/>
            <a:r>
              <a:rPr lang="en-US"/>
              <a:t>Probable</a:t>
            </a:r>
          </a:p>
        </p:txBody>
      </p:sp>
      <p:sp>
        <p:nvSpPr>
          <p:cNvPr id="9" name="TextBox 8"/>
          <p:cNvSpPr txBox="1"/>
          <p:nvPr/>
        </p:nvSpPr>
        <p:spPr>
          <a:xfrm>
            <a:off x="9086332" y="5535827"/>
            <a:ext cx="2199503" cy="369332"/>
          </a:xfrm>
          <a:prstGeom prst="rect">
            <a:avLst/>
          </a:prstGeom>
          <a:noFill/>
        </p:spPr>
        <p:txBody>
          <a:bodyPr wrap="square" rtlCol="0">
            <a:spAutoFit/>
          </a:bodyPr>
          <a:lstStyle/>
          <a:p>
            <a:pPr algn="ctr"/>
            <a:r>
              <a:rPr lang="en-US" dirty="0"/>
              <a:t>Plausible</a:t>
            </a:r>
          </a:p>
        </p:txBody>
      </p:sp>
    </p:spTree>
    <p:extLst>
      <p:ext uri="{BB962C8B-B14F-4D97-AF65-F5344CB8AC3E}">
        <p14:creationId xmlns:p14="http://schemas.microsoft.com/office/powerpoint/2010/main" val="2151068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A95F3D"/>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xmlns="" id="{D455584D-191F-405A-AEA6-DCB7CBD17B32}"/>
              </a:ext>
            </a:extLst>
          </p:cNvPr>
          <p:cNvSpPr>
            <a:spLocks noGrp="1"/>
          </p:cNvSpPr>
          <p:nvPr>
            <p:ph type="title"/>
          </p:nvPr>
        </p:nvSpPr>
        <p:spPr>
          <a:xfrm>
            <a:off x="2667000" y="1742961"/>
            <a:ext cx="6858000" cy="1325563"/>
          </a:xfrm>
        </p:spPr>
        <p:txBody>
          <a:bodyPr>
            <a:noAutofit/>
          </a:bodyPr>
          <a:lstStyle/>
          <a:p>
            <a:pPr algn="ctr"/>
            <a:r>
              <a:rPr lang="es-CL" sz="5400" b="1" dirty="0">
                <a:solidFill>
                  <a:srgbClr val="00B0F0"/>
                </a:solidFill>
                <a:latin typeface="Montserrat"/>
              </a:rPr>
              <a:t>GASTO PÚBLICO EN EDUCACIÓN</a:t>
            </a:r>
          </a:p>
        </p:txBody>
      </p:sp>
    </p:spTree>
    <p:extLst>
      <p:ext uri="{BB962C8B-B14F-4D97-AF65-F5344CB8AC3E}">
        <p14:creationId xmlns:p14="http://schemas.microsoft.com/office/powerpoint/2010/main" val="3005992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95F3D"/>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xmlns="" id="{D455584D-191F-405A-AEA6-DCB7CBD17B32}"/>
              </a:ext>
            </a:extLst>
          </p:cNvPr>
          <p:cNvSpPr>
            <a:spLocks noGrp="1"/>
          </p:cNvSpPr>
          <p:nvPr>
            <p:ph type="title"/>
          </p:nvPr>
        </p:nvSpPr>
        <p:spPr>
          <a:xfrm>
            <a:off x="1371600" y="166952"/>
            <a:ext cx="10242062" cy="1325563"/>
          </a:xfrm>
        </p:spPr>
        <p:txBody>
          <a:bodyPr>
            <a:normAutofit/>
          </a:bodyPr>
          <a:lstStyle/>
          <a:p>
            <a:r>
              <a:rPr lang="en-US" sz="4000" b="1" dirty="0">
                <a:solidFill>
                  <a:srgbClr val="00B0F0"/>
                </a:solidFill>
                <a:latin typeface="Montserrat"/>
              </a:rPr>
              <a:t>¡</a:t>
            </a:r>
            <a:r>
              <a:rPr lang="es-CL" sz="4000" b="1" dirty="0">
                <a:solidFill>
                  <a:srgbClr val="00B0F0"/>
                </a:solidFill>
                <a:latin typeface="Montserrat"/>
              </a:rPr>
              <a:t>Nuestro modesto objetivo para hoy!</a:t>
            </a:r>
          </a:p>
        </p:txBody>
      </p:sp>
      <p:sp>
        <p:nvSpPr>
          <p:cNvPr id="7" name="Content Placeholder 2">
            <a:extLst>
              <a:ext uri="{FF2B5EF4-FFF2-40B4-BE49-F238E27FC236}">
                <a16:creationId xmlns:a16="http://schemas.microsoft.com/office/drawing/2014/main" xmlns="" id="{F3271DC8-112B-3940-9D11-13A0CEA34C23}"/>
              </a:ext>
            </a:extLst>
          </p:cNvPr>
          <p:cNvSpPr>
            <a:spLocks noGrp="1"/>
          </p:cNvSpPr>
          <p:nvPr>
            <p:ph idx="1"/>
          </p:nvPr>
        </p:nvSpPr>
        <p:spPr>
          <a:xfrm>
            <a:off x="1371600" y="1611085"/>
            <a:ext cx="9675446" cy="4417181"/>
          </a:xfrm>
        </p:spPr>
        <p:txBody>
          <a:bodyPr>
            <a:normAutofit lnSpcReduction="10000"/>
          </a:bodyPr>
          <a:lstStyle/>
          <a:p>
            <a:pPr>
              <a:lnSpc>
                <a:spcPct val="120000"/>
              </a:lnSpc>
            </a:pPr>
            <a:r>
              <a:rPr lang="es-CL" sz="3200" dirty="0">
                <a:latin typeface="Arial" panose="020B0604020202020204" pitchFamily="34" charset="0"/>
                <a:cs typeface="Arial" panose="020B0604020202020204" pitchFamily="34" charset="0"/>
              </a:rPr>
              <a:t>El año pasado elaboramos </a:t>
            </a:r>
            <a:r>
              <a:rPr lang="es-CL" sz="3200" dirty="0" smtClean="0">
                <a:latin typeface="Arial" panose="020B0604020202020204" pitchFamily="34" charset="0"/>
                <a:cs typeface="Arial" panose="020B0604020202020204" pitchFamily="34" charset="0"/>
              </a:rPr>
              <a:t>las </a:t>
            </a:r>
            <a:r>
              <a:rPr lang="es-CL" sz="3200" dirty="0">
                <a:latin typeface="Arial" panose="020B0604020202020204" pitchFamily="34" charset="0"/>
                <a:cs typeface="Arial" panose="020B0604020202020204" pitchFamily="34" charset="0"/>
              </a:rPr>
              <a:t>proyecciones del gasto público para 18 países latinoamericanos. Ahora revisares estos resultados.</a:t>
            </a:r>
          </a:p>
          <a:p>
            <a:pPr>
              <a:lnSpc>
                <a:spcPct val="120000"/>
              </a:lnSpc>
            </a:pPr>
            <a:endParaRPr lang="es-CL" sz="3200" dirty="0">
              <a:latin typeface="Arial" panose="020B0604020202020204" pitchFamily="34" charset="0"/>
              <a:cs typeface="Arial" panose="020B0604020202020204" pitchFamily="34" charset="0"/>
            </a:endParaRPr>
          </a:p>
          <a:p>
            <a:pPr>
              <a:lnSpc>
                <a:spcPct val="120000"/>
              </a:lnSpc>
            </a:pPr>
            <a:r>
              <a:rPr lang="es-CL" sz="3200" dirty="0">
                <a:latin typeface="Arial" panose="020B0604020202020204" pitchFamily="34" charset="0"/>
                <a:cs typeface="Arial" panose="020B0604020202020204" pitchFamily="34" charset="0"/>
              </a:rPr>
              <a:t>En </a:t>
            </a:r>
            <a:r>
              <a:rPr lang="es-CL" sz="3200" dirty="0" smtClean="0">
                <a:latin typeface="Arial" panose="020B0604020202020204" pitchFamily="34" charset="0"/>
                <a:cs typeface="Arial" panose="020B0604020202020204" pitchFamily="34" charset="0"/>
              </a:rPr>
              <a:t>las </a:t>
            </a:r>
            <a:r>
              <a:rPr lang="es-CL" sz="3200" dirty="0">
                <a:latin typeface="Arial" panose="020B0604020202020204" pitchFamily="34" charset="0"/>
                <a:cs typeface="Arial" panose="020B0604020202020204" pitchFamily="34" charset="0"/>
              </a:rPr>
              <a:t>próximas horas juntos, preparemos las nuevas proyecciones del gasto público para los países presentes hoy.  </a:t>
            </a:r>
          </a:p>
          <a:p>
            <a:pPr marL="0" indent="0">
              <a:lnSpc>
                <a:spcPct val="120000"/>
              </a:lnSpc>
              <a:buNone/>
            </a:pPr>
            <a:endParaRPr lang="es-CL" dirty="0">
              <a:latin typeface="Roboto" panose="02000000000000000000"/>
            </a:endParaRPr>
          </a:p>
          <a:p>
            <a:pPr marL="0" indent="0">
              <a:lnSpc>
                <a:spcPct val="120000"/>
              </a:lnSpc>
              <a:buNone/>
            </a:pPr>
            <a:endParaRPr lang="es-CL" dirty="0">
              <a:latin typeface="Roboto" panose="02000000000000000000"/>
            </a:endParaRPr>
          </a:p>
          <a:p>
            <a:pPr>
              <a:lnSpc>
                <a:spcPct val="120000"/>
              </a:lnSpc>
            </a:pPr>
            <a:endParaRPr lang="es-CL" dirty="0">
              <a:latin typeface="Roboto" panose="02000000000000000000"/>
            </a:endParaRPr>
          </a:p>
          <a:p>
            <a:endParaRPr lang="es-CL" dirty="0"/>
          </a:p>
          <a:p>
            <a:endParaRPr lang="es-CL" dirty="0"/>
          </a:p>
          <a:p>
            <a:pPr marL="0" indent="0">
              <a:buNone/>
            </a:pPr>
            <a:endParaRPr lang="es-CL" dirty="0"/>
          </a:p>
        </p:txBody>
      </p:sp>
    </p:spTree>
    <p:extLst>
      <p:ext uri="{BB962C8B-B14F-4D97-AF65-F5344CB8AC3E}">
        <p14:creationId xmlns:p14="http://schemas.microsoft.com/office/powerpoint/2010/main" val="17566205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843" y="370704"/>
            <a:ext cx="10515600" cy="5634680"/>
          </a:xfrm>
        </p:spPr>
        <p:txBody>
          <a:bodyPr>
            <a:normAutofit fontScale="90000"/>
          </a:bodyPr>
          <a:lstStyle/>
          <a:p>
            <a:pPr algn="ctr"/>
            <a:r>
              <a:rPr lang="es-CL" b="1" u="sng" dirty="0">
                <a:solidFill>
                  <a:srgbClr val="00B0F0"/>
                </a:solidFill>
              </a:rPr>
              <a:t>Educación</a:t>
            </a:r>
            <a:r>
              <a:rPr lang="es-CL" sz="3200" dirty="0"/>
              <a:t/>
            </a:r>
            <a:br>
              <a:rPr lang="es-CL" sz="3200" dirty="0"/>
            </a:br>
            <a:r>
              <a:rPr lang="es-CL" sz="3200" dirty="0"/>
              <a:t/>
            </a:r>
            <a:br>
              <a:rPr lang="es-CL" sz="3200" dirty="0"/>
            </a:br>
            <a:r>
              <a:rPr lang="es-CL" sz="3200" dirty="0"/>
              <a:t>El desafío fiscal principal para la educación pública será la creciente presión presupuestaria de pensiones y salud. </a:t>
            </a:r>
            <a:br>
              <a:rPr lang="es-CL" sz="3200" dirty="0"/>
            </a:br>
            <a:r>
              <a:rPr lang="es-CL" sz="3200" dirty="0"/>
              <a:t/>
            </a:r>
            <a:br>
              <a:rPr lang="es-CL" sz="3200" dirty="0"/>
            </a:br>
            <a:r>
              <a:rPr lang="es-CL" sz="3200" dirty="0"/>
              <a:t>El lado positivo del envejecimiento de la población es la presión demográfica reducida del financiamiento de educación.   </a:t>
            </a:r>
            <a:br>
              <a:rPr lang="es-CL" sz="3200" dirty="0"/>
            </a:br>
            <a:r>
              <a:rPr lang="es-CL" sz="3200" dirty="0"/>
              <a:t/>
            </a:r>
            <a:br>
              <a:rPr lang="es-CL" sz="3200" dirty="0"/>
            </a:br>
            <a:r>
              <a:rPr lang="es-CL" sz="3200" dirty="0"/>
              <a:t>Si la proporción del PIB actual se mantiene, vaya hacia los niveles de inversión en educación por niño de la OCDE.</a:t>
            </a:r>
            <a:r>
              <a:rPr lang="es-CL" dirty="0"/>
              <a:t/>
            </a:r>
            <a:br>
              <a:rPr lang="es-CL" dirty="0"/>
            </a:br>
            <a:endParaRPr lang="es-CL" dirty="0"/>
          </a:p>
        </p:txBody>
      </p:sp>
    </p:spTree>
    <p:extLst>
      <p:ext uri="{BB962C8B-B14F-4D97-AF65-F5344CB8AC3E}">
        <p14:creationId xmlns:p14="http://schemas.microsoft.com/office/powerpoint/2010/main" val="35831125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b="1" dirty="0">
                <a:solidFill>
                  <a:srgbClr val="00B0F0"/>
                </a:solidFill>
              </a:rPr>
              <a:t>Las Proyecciones para Educación </a:t>
            </a:r>
          </a:p>
        </p:txBody>
      </p:sp>
      <p:sp>
        <p:nvSpPr>
          <p:cNvPr id="6" name="Rectangle 5"/>
          <p:cNvSpPr/>
          <p:nvPr/>
        </p:nvSpPr>
        <p:spPr>
          <a:xfrm>
            <a:off x="1149177" y="2150075"/>
            <a:ext cx="2520779" cy="2706129"/>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800" dirty="0"/>
              <a:t>Gasto en educación</a:t>
            </a:r>
          </a:p>
          <a:p>
            <a:pPr algn="ctr"/>
            <a:endParaRPr lang="es-CL" sz="2800" dirty="0"/>
          </a:p>
          <a:p>
            <a:pPr algn="ctr"/>
            <a:r>
              <a:rPr lang="es-CL" sz="2800" dirty="0"/>
              <a:t>(% del PIB) </a:t>
            </a:r>
          </a:p>
        </p:txBody>
      </p:sp>
      <p:sp>
        <p:nvSpPr>
          <p:cNvPr id="7" name="Rectangle 6"/>
          <p:cNvSpPr/>
          <p:nvPr/>
        </p:nvSpPr>
        <p:spPr>
          <a:xfrm>
            <a:off x="8925695" y="2150074"/>
            <a:ext cx="2520779" cy="27061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800" dirty="0"/>
              <a:t>Beneficio por persona </a:t>
            </a:r>
          </a:p>
          <a:p>
            <a:pPr algn="ctr"/>
            <a:endParaRPr lang="es-CL" sz="2800" dirty="0"/>
          </a:p>
          <a:p>
            <a:pPr algn="ctr"/>
            <a:r>
              <a:rPr lang="es-CL" sz="2800" dirty="0"/>
              <a:t>(% del PIB por adulto en edad de trabajar)</a:t>
            </a:r>
          </a:p>
        </p:txBody>
      </p:sp>
      <p:sp>
        <p:nvSpPr>
          <p:cNvPr id="8" name="Rectangle 7"/>
          <p:cNvSpPr/>
          <p:nvPr/>
        </p:nvSpPr>
        <p:spPr>
          <a:xfrm>
            <a:off x="5037436" y="2150074"/>
            <a:ext cx="2520779" cy="270612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800" dirty="0"/>
              <a:t>Población en edad escolar</a:t>
            </a:r>
          </a:p>
          <a:p>
            <a:pPr algn="ctr"/>
            <a:endParaRPr lang="es-CL" sz="2800" dirty="0"/>
          </a:p>
          <a:p>
            <a:pPr algn="ctr"/>
            <a:r>
              <a:rPr lang="es-CL" sz="2800" dirty="0"/>
              <a:t>(% </a:t>
            </a:r>
            <a:r>
              <a:rPr lang="en-US" sz="2800" dirty="0"/>
              <a:t>de </a:t>
            </a:r>
            <a:r>
              <a:rPr lang="en-US" sz="2800" dirty="0" err="1"/>
              <a:t>adultos</a:t>
            </a:r>
            <a:r>
              <a:rPr lang="en-US" sz="2800" dirty="0"/>
              <a:t> </a:t>
            </a:r>
            <a:r>
              <a:rPr lang="en-US" sz="2800" dirty="0" err="1"/>
              <a:t>en</a:t>
            </a:r>
            <a:r>
              <a:rPr lang="en-US" sz="2800" dirty="0"/>
              <a:t> </a:t>
            </a:r>
            <a:r>
              <a:rPr lang="en-US" sz="2800" dirty="0" err="1"/>
              <a:t>edad</a:t>
            </a:r>
            <a:r>
              <a:rPr lang="en-US" sz="2800" dirty="0"/>
              <a:t> de </a:t>
            </a:r>
            <a:r>
              <a:rPr lang="en-US" sz="2800" dirty="0" err="1"/>
              <a:t>trabajar</a:t>
            </a:r>
            <a:r>
              <a:rPr lang="es-CL" sz="2800" dirty="0"/>
              <a:t>)</a:t>
            </a:r>
          </a:p>
        </p:txBody>
      </p:sp>
      <p:sp>
        <p:nvSpPr>
          <p:cNvPr id="10" name="TextBox 9"/>
          <p:cNvSpPr txBox="1"/>
          <p:nvPr/>
        </p:nvSpPr>
        <p:spPr>
          <a:xfrm>
            <a:off x="3902674" y="2779863"/>
            <a:ext cx="902043" cy="1446550"/>
          </a:xfrm>
          <a:prstGeom prst="rect">
            <a:avLst/>
          </a:prstGeom>
          <a:noFill/>
        </p:spPr>
        <p:txBody>
          <a:bodyPr wrap="square" rtlCol="0">
            <a:spAutoFit/>
          </a:bodyPr>
          <a:lstStyle/>
          <a:p>
            <a:pPr algn="ctr"/>
            <a:r>
              <a:rPr lang="en-US" sz="8800" dirty="0"/>
              <a:t>=</a:t>
            </a:r>
          </a:p>
        </p:txBody>
      </p:sp>
      <p:sp>
        <p:nvSpPr>
          <p:cNvPr id="11" name="TextBox 10"/>
          <p:cNvSpPr txBox="1"/>
          <p:nvPr/>
        </p:nvSpPr>
        <p:spPr>
          <a:xfrm>
            <a:off x="7790933" y="2995306"/>
            <a:ext cx="902043" cy="1015663"/>
          </a:xfrm>
          <a:prstGeom prst="rect">
            <a:avLst/>
          </a:prstGeom>
          <a:noFill/>
        </p:spPr>
        <p:txBody>
          <a:bodyPr wrap="square" rtlCol="0">
            <a:spAutoFit/>
          </a:bodyPr>
          <a:lstStyle/>
          <a:p>
            <a:pPr algn="ctr"/>
            <a:r>
              <a:rPr lang="en-US" sz="6000" dirty="0"/>
              <a:t>X</a:t>
            </a:r>
          </a:p>
        </p:txBody>
      </p:sp>
      <p:graphicFrame>
        <p:nvGraphicFramePr>
          <p:cNvPr id="4" name="Table 3"/>
          <p:cNvGraphicFramePr>
            <a:graphicFrameLocks noGrp="1"/>
          </p:cNvGraphicFramePr>
          <p:nvPr>
            <p:extLst>
              <p:ext uri="{D42A27DB-BD31-4B8C-83A1-F6EECF244321}">
                <p14:modId xmlns:p14="http://schemas.microsoft.com/office/powerpoint/2010/main" val="894063905"/>
              </p:ext>
            </p:extLst>
          </p:nvPr>
        </p:nvGraphicFramePr>
        <p:xfrm>
          <a:off x="1149175" y="5315591"/>
          <a:ext cx="2520780" cy="1115490"/>
        </p:xfrm>
        <a:graphic>
          <a:graphicData uri="http://schemas.openxmlformats.org/drawingml/2006/table">
            <a:tbl>
              <a:tblPr bandRow="1">
                <a:tableStyleId>{5C22544A-7EE6-4342-B048-85BDC9FD1C3A}</a:tableStyleId>
              </a:tblPr>
              <a:tblGrid>
                <a:gridCol w="1260390">
                  <a:extLst>
                    <a:ext uri="{9D8B030D-6E8A-4147-A177-3AD203B41FA5}">
                      <a16:colId xmlns:a16="http://schemas.microsoft.com/office/drawing/2014/main" xmlns="" val="20000"/>
                    </a:ext>
                  </a:extLst>
                </a:gridCol>
                <a:gridCol w="1260390">
                  <a:extLst>
                    <a:ext uri="{9D8B030D-6E8A-4147-A177-3AD203B41FA5}">
                      <a16:colId xmlns:a16="http://schemas.microsoft.com/office/drawing/2014/main" xmlns="" val="20001"/>
                    </a:ext>
                  </a:extLst>
                </a:gridCol>
              </a:tblGrid>
              <a:tr h="371830">
                <a:tc>
                  <a:txBody>
                    <a:bodyPr/>
                    <a:lstStyle/>
                    <a:p>
                      <a:r>
                        <a:rPr lang="en-US" dirty="0"/>
                        <a:t>LA 2015</a:t>
                      </a:r>
                    </a:p>
                  </a:txBody>
                  <a:tcPr/>
                </a:tc>
                <a:tc>
                  <a:txBody>
                    <a:bodyPr/>
                    <a:lstStyle/>
                    <a:p>
                      <a:pPr algn="ctr"/>
                      <a:r>
                        <a:rPr lang="en-US" dirty="0"/>
                        <a:t>5</a:t>
                      </a:r>
                    </a:p>
                  </a:txBody>
                  <a:tcPr/>
                </a:tc>
                <a:extLst>
                  <a:ext uri="{0D108BD9-81ED-4DB2-BD59-A6C34878D82A}">
                    <a16:rowId xmlns:a16="http://schemas.microsoft.com/office/drawing/2014/main" xmlns="" val="10000"/>
                  </a:ext>
                </a:extLst>
              </a:tr>
              <a:tr h="371830">
                <a:tc>
                  <a:txBody>
                    <a:bodyPr/>
                    <a:lstStyle/>
                    <a:p>
                      <a:r>
                        <a:rPr lang="en-US" b="1" dirty="0"/>
                        <a:t>LA 2045</a:t>
                      </a:r>
                    </a:p>
                  </a:txBody>
                  <a:tcPr/>
                </a:tc>
                <a:tc>
                  <a:txBody>
                    <a:bodyPr/>
                    <a:lstStyle/>
                    <a:p>
                      <a:pPr algn="ctr"/>
                      <a:r>
                        <a:rPr lang="en-US" b="1" dirty="0"/>
                        <a:t>5</a:t>
                      </a:r>
                    </a:p>
                  </a:txBody>
                  <a:tcPr/>
                </a:tc>
                <a:extLst>
                  <a:ext uri="{0D108BD9-81ED-4DB2-BD59-A6C34878D82A}">
                    <a16:rowId xmlns:a16="http://schemas.microsoft.com/office/drawing/2014/main" xmlns="" val="10001"/>
                  </a:ext>
                </a:extLst>
              </a:tr>
              <a:tr h="371830">
                <a:tc>
                  <a:txBody>
                    <a:bodyPr/>
                    <a:lstStyle/>
                    <a:p>
                      <a:r>
                        <a:rPr lang="en-US" dirty="0"/>
                        <a:t>OCDE 2015</a:t>
                      </a:r>
                    </a:p>
                  </a:txBody>
                  <a:tcPr/>
                </a:tc>
                <a:tc>
                  <a:txBody>
                    <a:bodyPr/>
                    <a:lstStyle/>
                    <a:p>
                      <a:pPr algn="ctr"/>
                      <a:r>
                        <a:rPr lang="en-US" dirty="0"/>
                        <a:t>5</a:t>
                      </a:r>
                    </a:p>
                  </a:txBody>
                  <a:tcPr/>
                </a:tc>
                <a:extLst>
                  <a:ext uri="{0D108BD9-81ED-4DB2-BD59-A6C34878D82A}">
                    <a16:rowId xmlns:a16="http://schemas.microsoft.com/office/drawing/2014/main" xmlns="" val="10002"/>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155052793"/>
              </p:ext>
            </p:extLst>
          </p:nvPr>
        </p:nvGraphicFramePr>
        <p:xfrm>
          <a:off x="5037435" y="5315591"/>
          <a:ext cx="2520780" cy="1115490"/>
        </p:xfrm>
        <a:graphic>
          <a:graphicData uri="http://schemas.openxmlformats.org/drawingml/2006/table">
            <a:tbl>
              <a:tblPr bandRow="1">
                <a:tableStyleId>{5C22544A-7EE6-4342-B048-85BDC9FD1C3A}</a:tableStyleId>
              </a:tblPr>
              <a:tblGrid>
                <a:gridCol w="1260390">
                  <a:extLst>
                    <a:ext uri="{9D8B030D-6E8A-4147-A177-3AD203B41FA5}">
                      <a16:colId xmlns:a16="http://schemas.microsoft.com/office/drawing/2014/main" xmlns="" val="20000"/>
                    </a:ext>
                  </a:extLst>
                </a:gridCol>
                <a:gridCol w="1260390">
                  <a:extLst>
                    <a:ext uri="{9D8B030D-6E8A-4147-A177-3AD203B41FA5}">
                      <a16:colId xmlns:a16="http://schemas.microsoft.com/office/drawing/2014/main" xmlns="" val="20001"/>
                    </a:ext>
                  </a:extLst>
                </a:gridCol>
              </a:tblGrid>
              <a:tr h="371830">
                <a:tc>
                  <a:txBody>
                    <a:bodyPr/>
                    <a:lstStyle/>
                    <a:p>
                      <a:r>
                        <a:rPr lang="en-US" dirty="0"/>
                        <a:t>LA 2015</a:t>
                      </a:r>
                    </a:p>
                  </a:txBody>
                  <a:tcPr/>
                </a:tc>
                <a:tc>
                  <a:txBody>
                    <a:bodyPr/>
                    <a:lstStyle/>
                    <a:p>
                      <a:pPr algn="ctr"/>
                      <a:r>
                        <a:rPr lang="en-US" dirty="0"/>
                        <a:t>55</a:t>
                      </a:r>
                    </a:p>
                  </a:txBody>
                  <a:tcPr/>
                </a:tc>
                <a:extLst>
                  <a:ext uri="{0D108BD9-81ED-4DB2-BD59-A6C34878D82A}">
                    <a16:rowId xmlns:a16="http://schemas.microsoft.com/office/drawing/2014/main" xmlns="" val="10000"/>
                  </a:ext>
                </a:extLst>
              </a:tr>
              <a:tr h="371830">
                <a:tc>
                  <a:txBody>
                    <a:bodyPr/>
                    <a:lstStyle/>
                    <a:p>
                      <a:r>
                        <a:rPr lang="en-US" b="1" dirty="0"/>
                        <a:t>LA 2045</a:t>
                      </a:r>
                    </a:p>
                  </a:txBody>
                  <a:tcPr/>
                </a:tc>
                <a:tc>
                  <a:txBody>
                    <a:bodyPr/>
                    <a:lstStyle/>
                    <a:p>
                      <a:pPr algn="ctr"/>
                      <a:r>
                        <a:rPr lang="en-US" b="1" dirty="0"/>
                        <a:t>38</a:t>
                      </a:r>
                    </a:p>
                  </a:txBody>
                  <a:tcPr/>
                </a:tc>
                <a:extLst>
                  <a:ext uri="{0D108BD9-81ED-4DB2-BD59-A6C34878D82A}">
                    <a16:rowId xmlns:a16="http://schemas.microsoft.com/office/drawing/2014/main" xmlns="" val="10001"/>
                  </a:ext>
                </a:extLst>
              </a:tr>
              <a:tr h="371830">
                <a:tc>
                  <a:txBody>
                    <a:bodyPr/>
                    <a:lstStyle/>
                    <a:p>
                      <a:r>
                        <a:rPr lang="en-US" dirty="0"/>
                        <a:t>OCDE 2015</a:t>
                      </a:r>
                    </a:p>
                  </a:txBody>
                  <a:tcPr/>
                </a:tc>
                <a:tc>
                  <a:txBody>
                    <a:bodyPr/>
                    <a:lstStyle/>
                    <a:p>
                      <a:pPr algn="ctr"/>
                      <a:r>
                        <a:rPr lang="en-US" dirty="0"/>
                        <a:t>30</a:t>
                      </a:r>
                    </a:p>
                  </a:txBody>
                  <a:tcPr/>
                </a:tc>
                <a:extLst>
                  <a:ext uri="{0D108BD9-81ED-4DB2-BD59-A6C34878D82A}">
                    <a16:rowId xmlns:a16="http://schemas.microsoft.com/office/drawing/2014/main" xmlns="" val="10002"/>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820537774"/>
              </p:ext>
            </p:extLst>
          </p:nvPr>
        </p:nvGraphicFramePr>
        <p:xfrm>
          <a:off x="8925695" y="5315589"/>
          <a:ext cx="2520780" cy="1115490"/>
        </p:xfrm>
        <a:graphic>
          <a:graphicData uri="http://schemas.openxmlformats.org/drawingml/2006/table">
            <a:tbl>
              <a:tblPr bandRow="1">
                <a:tableStyleId>{5C22544A-7EE6-4342-B048-85BDC9FD1C3A}</a:tableStyleId>
              </a:tblPr>
              <a:tblGrid>
                <a:gridCol w="1260390">
                  <a:extLst>
                    <a:ext uri="{9D8B030D-6E8A-4147-A177-3AD203B41FA5}">
                      <a16:colId xmlns:a16="http://schemas.microsoft.com/office/drawing/2014/main" xmlns="" val="20000"/>
                    </a:ext>
                  </a:extLst>
                </a:gridCol>
                <a:gridCol w="1260390">
                  <a:extLst>
                    <a:ext uri="{9D8B030D-6E8A-4147-A177-3AD203B41FA5}">
                      <a16:colId xmlns:a16="http://schemas.microsoft.com/office/drawing/2014/main" xmlns="" val="20001"/>
                    </a:ext>
                  </a:extLst>
                </a:gridCol>
              </a:tblGrid>
              <a:tr h="371830">
                <a:tc>
                  <a:txBody>
                    <a:bodyPr/>
                    <a:lstStyle/>
                    <a:p>
                      <a:r>
                        <a:rPr lang="en-US" dirty="0"/>
                        <a:t>LA 2015</a:t>
                      </a:r>
                    </a:p>
                  </a:txBody>
                  <a:tcPr/>
                </a:tc>
                <a:tc>
                  <a:txBody>
                    <a:bodyPr/>
                    <a:lstStyle/>
                    <a:p>
                      <a:pPr algn="ctr"/>
                      <a:r>
                        <a:rPr lang="en-US" dirty="0"/>
                        <a:t>9</a:t>
                      </a:r>
                    </a:p>
                  </a:txBody>
                  <a:tcPr/>
                </a:tc>
                <a:extLst>
                  <a:ext uri="{0D108BD9-81ED-4DB2-BD59-A6C34878D82A}">
                    <a16:rowId xmlns:a16="http://schemas.microsoft.com/office/drawing/2014/main" xmlns="" val="10000"/>
                  </a:ext>
                </a:extLst>
              </a:tr>
              <a:tr h="371830">
                <a:tc>
                  <a:txBody>
                    <a:bodyPr/>
                    <a:lstStyle/>
                    <a:p>
                      <a:r>
                        <a:rPr lang="en-US" b="1" dirty="0"/>
                        <a:t>LA 2045</a:t>
                      </a:r>
                    </a:p>
                  </a:txBody>
                  <a:tcPr/>
                </a:tc>
                <a:tc>
                  <a:txBody>
                    <a:bodyPr/>
                    <a:lstStyle/>
                    <a:p>
                      <a:pPr algn="ctr"/>
                      <a:r>
                        <a:rPr lang="en-US" b="1" dirty="0"/>
                        <a:t>14</a:t>
                      </a:r>
                    </a:p>
                  </a:txBody>
                  <a:tcPr/>
                </a:tc>
                <a:extLst>
                  <a:ext uri="{0D108BD9-81ED-4DB2-BD59-A6C34878D82A}">
                    <a16:rowId xmlns:a16="http://schemas.microsoft.com/office/drawing/2014/main" xmlns="" val="10001"/>
                  </a:ext>
                </a:extLst>
              </a:tr>
              <a:tr h="371830">
                <a:tc>
                  <a:txBody>
                    <a:bodyPr/>
                    <a:lstStyle/>
                    <a:p>
                      <a:r>
                        <a:rPr lang="en-US" dirty="0"/>
                        <a:t>OCDE 2015</a:t>
                      </a:r>
                    </a:p>
                  </a:txBody>
                  <a:tcPr/>
                </a:tc>
                <a:tc>
                  <a:txBody>
                    <a:bodyPr/>
                    <a:lstStyle/>
                    <a:p>
                      <a:pPr algn="ctr"/>
                      <a:r>
                        <a:rPr lang="en-US" dirty="0"/>
                        <a:t>17</a:t>
                      </a:r>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1631344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AB45A142-4255-493C-8284-5D566C121B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Title 1"/>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s-CL" sz="4800" kern="1200" dirty="0">
                <a:solidFill>
                  <a:srgbClr val="FFFFFF"/>
                </a:solidFill>
                <a:latin typeface="+mj-lt"/>
                <a:ea typeface="+mj-ea"/>
                <a:cs typeface="+mj-cs"/>
              </a:rPr>
              <a:t>Poblaciones más envejecidas</a:t>
            </a:r>
          </a:p>
        </p:txBody>
      </p:sp>
      <p:cxnSp>
        <p:nvCxnSpPr>
          <p:cNvPr id="12" name="Straight Connector 11">
            <a:extLst>
              <a:ext uri="{FF2B5EF4-FFF2-40B4-BE49-F238E27FC236}">
                <a16:creationId xmlns:a16="http://schemas.microsoft.com/office/drawing/2014/main" xmlns="" id="{38FB9660-F42F-4313-BBC4-47C007FE484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154384" y="492573"/>
            <a:ext cx="6552420" cy="5880796"/>
          </a:xfrm>
          <a:prstGeom prst="rect">
            <a:avLst/>
          </a:prstGeom>
        </p:spPr>
      </p:pic>
      <p:sp>
        <p:nvSpPr>
          <p:cNvPr id="3" name="TextBox 2"/>
          <p:cNvSpPr txBox="1"/>
          <p:nvPr/>
        </p:nvSpPr>
        <p:spPr>
          <a:xfrm>
            <a:off x="5596127" y="6177563"/>
            <a:ext cx="3508795" cy="523220"/>
          </a:xfrm>
          <a:prstGeom prst="rect">
            <a:avLst/>
          </a:prstGeom>
          <a:noFill/>
        </p:spPr>
        <p:txBody>
          <a:bodyPr wrap="square" rtlCol="0">
            <a:spAutoFit/>
          </a:bodyPr>
          <a:lstStyle/>
          <a:p>
            <a:r>
              <a:rPr lang="es-CL" sz="1400" dirty="0"/>
              <a:t>Note: La relación de dependencia educativa = Población edad 6-22/Población edad 20-64 </a:t>
            </a:r>
          </a:p>
        </p:txBody>
      </p:sp>
    </p:spTree>
    <p:extLst>
      <p:ext uri="{BB962C8B-B14F-4D97-AF65-F5344CB8AC3E}">
        <p14:creationId xmlns:p14="http://schemas.microsoft.com/office/powerpoint/2010/main" val="29486730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AB45A142-4255-493C-8284-5D566C121B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s-CL" sz="4800" kern="1200" dirty="0">
                <a:solidFill>
                  <a:srgbClr val="FFFFFF"/>
                </a:solidFill>
                <a:latin typeface="+mj-lt"/>
                <a:ea typeface="+mj-ea"/>
                <a:cs typeface="+mj-cs"/>
              </a:rPr>
              <a:t>Economías más ricas</a:t>
            </a:r>
          </a:p>
        </p:txBody>
      </p:sp>
      <p:cxnSp>
        <p:nvCxnSpPr>
          <p:cNvPr id="13" name="Straight Connector 12">
            <a:extLst>
              <a:ext uri="{FF2B5EF4-FFF2-40B4-BE49-F238E27FC236}">
                <a16:creationId xmlns:a16="http://schemas.microsoft.com/office/drawing/2014/main" xmlns="" id="{38FB9660-F42F-4313-BBC4-47C007FE484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497548" y="492573"/>
            <a:ext cx="5866092" cy="5880796"/>
          </a:xfrm>
          <a:prstGeom prst="rect">
            <a:avLst/>
          </a:prstGeom>
        </p:spPr>
      </p:pic>
    </p:spTree>
    <p:extLst>
      <p:ext uri="{BB962C8B-B14F-4D97-AF65-F5344CB8AC3E}">
        <p14:creationId xmlns:p14="http://schemas.microsoft.com/office/powerpoint/2010/main" val="35154543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6" y="291752"/>
            <a:ext cx="10515600" cy="1325563"/>
          </a:xfrm>
        </p:spPr>
        <p:txBody>
          <a:bodyPr/>
          <a:lstStyle/>
          <a:p>
            <a:r>
              <a:rPr lang="es-CL" dirty="0"/>
              <a:t>Educación</a:t>
            </a:r>
            <a:br>
              <a:rPr lang="es-CL" dirty="0"/>
            </a:br>
            <a:r>
              <a:rPr lang="es-CL" dirty="0"/>
              <a:t>2015     2045</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09978" y="1561638"/>
            <a:ext cx="9498227" cy="5026434"/>
          </a:xfrm>
        </p:spPr>
      </p:pic>
      <p:sp>
        <p:nvSpPr>
          <p:cNvPr id="6" name="TextBox 5"/>
          <p:cNvSpPr txBox="1"/>
          <p:nvPr/>
        </p:nvSpPr>
        <p:spPr>
          <a:xfrm>
            <a:off x="3443141" y="242087"/>
            <a:ext cx="2383692" cy="646331"/>
          </a:xfrm>
          <a:prstGeom prst="rect">
            <a:avLst/>
          </a:prstGeom>
          <a:noFill/>
        </p:spPr>
        <p:txBody>
          <a:bodyPr wrap="square" rtlCol="0">
            <a:spAutoFit/>
          </a:bodyPr>
          <a:lstStyle/>
          <a:p>
            <a:pPr algn="ctr"/>
            <a:r>
              <a:rPr lang="es-CL" dirty="0"/>
              <a:t>Proporción del PIB(</a:t>
            </a:r>
            <a:r>
              <a:rPr lang="es-CL" dirty="0">
                <a:solidFill>
                  <a:srgbClr val="FF0000"/>
                </a:solidFill>
              </a:rPr>
              <a:t>5%</a:t>
            </a:r>
            <a:r>
              <a:rPr lang="es-CL" dirty="0"/>
              <a:t>)</a:t>
            </a:r>
          </a:p>
          <a:p>
            <a:pPr algn="ctr"/>
            <a:r>
              <a:rPr lang="es-CL" b="1" dirty="0">
                <a:solidFill>
                  <a:schemeClr val="accent1"/>
                </a:solidFill>
              </a:rPr>
              <a:t>5%</a:t>
            </a:r>
            <a:r>
              <a:rPr lang="es-CL" dirty="0"/>
              <a:t>              </a:t>
            </a:r>
            <a:r>
              <a:rPr lang="es-CL" b="1" dirty="0">
                <a:solidFill>
                  <a:schemeClr val="accent1"/>
                </a:solidFill>
              </a:rPr>
              <a:t>5%</a:t>
            </a:r>
            <a:r>
              <a:rPr lang="es-CL" dirty="0"/>
              <a:t> </a:t>
            </a:r>
            <a:endParaRPr lang="es-CL" b="1" dirty="0">
              <a:solidFill>
                <a:srgbClr val="FF0000"/>
              </a:solidFill>
            </a:endParaRPr>
          </a:p>
        </p:txBody>
      </p:sp>
      <p:sp>
        <p:nvSpPr>
          <p:cNvPr id="7" name="Left-Right Arrow 6"/>
          <p:cNvSpPr/>
          <p:nvPr/>
        </p:nvSpPr>
        <p:spPr>
          <a:xfrm>
            <a:off x="4366076" y="579569"/>
            <a:ext cx="442912" cy="18573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 name="Right Arrow 7"/>
          <p:cNvSpPr/>
          <p:nvPr/>
        </p:nvSpPr>
        <p:spPr>
          <a:xfrm>
            <a:off x="1590612" y="1088118"/>
            <a:ext cx="495038" cy="2802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TextBox 8"/>
          <p:cNvSpPr txBox="1"/>
          <p:nvPr/>
        </p:nvSpPr>
        <p:spPr>
          <a:xfrm>
            <a:off x="5731922" y="244783"/>
            <a:ext cx="1976939" cy="1477328"/>
          </a:xfrm>
          <a:prstGeom prst="rect">
            <a:avLst/>
          </a:prstGeom>
          <a:noFill/>
        </p:spPr>
        <p:txBody>
          <a:bodyPr wrap="square" rtlCol="0">
            <a:spAutoFit/>
          </a:bodyPr>
          <a:lstStyle/>
          <a:p>
            <a:pPr algn="ctr"/>
            <a:r>
              <a:rPr lang="es-CL" dirty="0"/>
              <a:t>Edad escolar [</a:t>
            </a:r>
            <a:r>
              <a:rPr lang="es-CL" dirty="0">
                <a:solidFill>
                  <a:srgbClr val="FF0000"/>
                </a:solidFill>
              </a:rPr>
              <a:t>30%</a:t>
            </a:r>
            <a:r>
              <a:rPr lang="es-CL" dirty="0"/>
              <a:t>]</a:t>
            </a:r>
          </a:p>
          <a:p>
            <a:pPr algn="ctr"/>
            <a:r>
              <a:rPr lang="es-CL" b="1" dirty="0">
                <a:solidFill>
                  <a:schemeClr val="accent1"/>
                </a:solidFill>
              </a:rPr>
              <a:t>55%</a:t>
            </a:r>
            <a:r>
              <a:rPr lang="es-CL" dirty="0"/>
              <a:t> </a:t>
            </a:r>
          </a:p>
          <a:p>
            <a:pPr algn="ctr"/>
            <a:endParaRPr lang="es-CL" dirty="0"/>
          </a:p>
          <a:p>
            <a:pPr algn="ctr"/>
            <a:endParaRPr lang="es-CL" dirty="0"/>
          </a:p>
          <a:p>
            <a:pPr algn="ctr"/>
            <a:r>
              <a:rPr lang="es-CL" b="1" dirty="0">
                <a:solidFill>
                  <a:schemeClr val="accent1"/>
                </a:solidFill>
              </a:rPr>
              <a:t>38%</a:t>
            </a:r>
            <a:r>
              <a:rPr lang="es-CL" dirty="0"/>
              <a:t>          </a:t>
            </a:r>
          </a:p>
        </p:txBody>
      </p:sp>
      <p:sp>
        <p:nvSpPr>
          <p:cNvPr id="10" name="Up Arrow 9"/>
          <p:cNvSpPr/>
          <p:nvPr/>
        </p:nvSpPr>
        <p:spPr>
          <a:xfrm rot="10800000">
            <a:off x="6529771" y="896355"/>
            <a:ext cx="271462" cy="38352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TextBox 10"/>
          <p:cNvSpPr txBox="1"/>
          <p:nvPr/>
        </p:nvSpPr>
        <p:spPr>
          <a:xfrm>
            <a:off x="7736482" y="244783"/>
            <a:ext cx="1976939" cy="1477328"/>
          </a:xfrm>
          <a:prstGeom prst="rect">
            <a:avLst/>
          </a:prstGeom>
          <a:noFill/>
        </p:spPr>
        <p:txBody>
          <a:bodyPr wrap="square" rtlCol="0">
            <a:spAutoFit/>
          </a:bodyPr>
          <a:lstStyle/>
          <a:p>
            <a:pPr algn="ctr"/>
            <a:r>
              <a:rPr lang="es-CL" dirty="0"/>
              <a:t>Generosidad [</a:t>
            </a:r>
            <a:r>
              <a:rPr lang="es-CL" dirty="0">
                <a:solidFill>
                  <a:srgbClr val="FF0000"/>
                </a:solidFill>
              </a:rPr>
              <a:t>17%</a:t>
            </a:r>
            <a:r>
              <a:rPr lang="es-CL" dirty="0"/>
              <a:t>]</a:t>
            </a:r>
          </a:p>
          <a:p>
            <a:pPr algn="ctr"/>
            <a:r>
              <a:rPr lang="es-CL" b="1" dirty="0">
                <a:solidFill>
                  <a:schemeClr val="accent1"/>
                </a:solidFill>
              </a:rPr>
              <a:t>14%</a:t>
            </a:r>
            <a:r>
              <a:rPr lang="es-CL" dirty="0"/>
              <a:t> </a:t>
            </a:r>
          </a:p>
          <a:p>
            <a:pPr algn="ctr"/>
            <a:endParaRPr lang="es-CL" dirty="0"/>
          </a:p>
          <a:p>
            <a:pPr algn="ctr"/>
            <a:endParaRPr lang="es-CL" dirty="0"/>
          </a:p>
          <a:p>
            <a:pPr algn="ctr"/>
            <a:r>
              <a:rPr lang="es-CL" b="1" dirty="0">
                <a:solidFill>
                  <a:schemeClr val="accent1"/>
                </a:solidFill>
              </a:rPr>
              <a:t>9%</a:t>
            </a:r>
            <a:r>
              <a:rPr lang="es-CL" dirty="0"/>
              <a:t>          </a:t>
            </a:r>
          </a:p>
        </p:txBody>
      </p:sp>
      <p:sp>
        <p:nvSpPr>
          <p:cNvPr id="14" name="Up Arrow 13"/>
          <p:cNvSpPr/>
          <p:nvPr/>
        </p:nvSpPr>
        <p:spPr>
          <a:xfrm>
            <a:off x="8534331" y="896355"/>
            <a:ext cx="271462" cy="38352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5339876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A95F3D"/>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xmlns="" id="{D455584D-191F-405A-AEA6-DCB7CBD17B32}"/>
              </a:ext>
            </a:extLst>
          </p:cNvPr>
          <p:cNvSpPr>
            <a:spLocks noGrp="1"/>
          </p:cNvSpPr>
          <p:nvPr>
            <p:ph type="title"/>
          </p:nvPr>
        </p:nvSpPr>
        <p:spPr>
          <a:xfrm>
            <a:off x="2667000" y="1742961"/>
            <a:ext cx="6858000" cy="1325563"/>
          </a:xfrm>
        </p:spPr>
        <p:txBody>
          <a:bodyPr>
            <a:noAutofit/>
          </a:bodyPr>
          <a:lstStyle/>
          <a:p>
            <a:pPr algn="ctr"/>
            <a:r>
              <a:rPr lang="es-CL" sz="5400" b="1" dirty="0">
                <a:solidFill>
                  <a:srgbClr val="00B0F0"/>
                </a:solidFill>
                <a:latin typeface="Montserrat"/>
              </a:rPr>
              <a:t>GASTO PÚBLICO EN PENSIONES</a:t>
            </a:r>
          </a:p>
        </p:txBody>
      </p:sp>
    </p:spTree>
    <p:extLst>
      <p:ext uri="{BB962C8B-B14F-4D97-AF65-F5344CB8AC3E}">
        <p14:creationId xmlns:p14="http://schemas.microsoft.com/office/powerpoint/2010/main" val="21798642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523" y="135925"/>
            <a:ext cx="10672066" cy="5733534"/>
          </a:xfrm>
        </p:spPr>
        <p:txBody>
          <a:bodyPr>
            <a:normAutofit fontScale="90000"/>
          </a:bodyPr>
          <a:lstStyle/>
          <a:p>
            <a:pPr algn="ctr"/>
            <a:r>
              <a:rPr lang="es-CL" sz="3100" b="1" u="sng" dirty="0"/>
              <a:t>Pensiones</a:t>
            </a:r>
            <a:r>
              <a:rPr lang="es-CL" sz="3100" dirty="0"/>
              <a:t/>
            </a:r>
            <a:br>
              <a:rPr lang="es-CL" sz="3100" dirty="0"/>
            </a:br>
            <a:r>
              <a:rPr lang="es-CL" sz="3100" dirty="0"/>
              <a:t/>
            </a:r>
            <a:br>
              <a:rPr lang="es-CL" sz="3100" dirty="0"/>
            </a:br>
            <a:r>
              <a:rPr lang="es-CL" sz="3100" dirty="0"/>
              <a:t>El envejecimiento de la población lleva a la mayor presión fiscal del financiamiento de pensiones, lo cual a veces será compensado y a veces reforzado por los cambios en la “generosidad de beneficios” de pensiones. </a:t>
            </a:r>
            <a:br>
              <a:rPr lang="es-CL" sz="3100" dirty="0"/>
            </a:br>
            <a:r>
              <a:rPr lang="es-CL" sz="3100" dirty="0"/>
              <a:t/>
            </a:r>
            <a:br>
              <a:rPr lang="es-CL" sz="3100" dirty="0"/>
            </a:br>
            <a:r>
              <a:rPr lang="es-CL" sz="3100" dirty="0"/>
              <a:t>Para </a:t>
            </a:r>
            <a:r>
              <a:rPr lang="es-CL" sz="3100" dirty="0" smtClean="0"/>
              <a:t>la </a:t>
            </a:r>
            <a:r>
              <a:rPr lang="es-CL" sz="3100" dirty="0"/>
              <a:t>región en su conjunto, se proyecta que el desafío fiscal de pensiones (+3.4 puntos porcentuales del PIB) es aproximadamente el doble del de salud (+1.6 puntos porcentuales del PIB).</a:t>
            </a:r>
            <a:r>
              <a:rPr lang="es-CL" sz="3200" dirty="0"/>
              <a:t>  [Pero en 8 países, los incrementos de salud proyectados son iguales a los de pensiones].</a:t>
            </a:r>
            <a:br>
              <a:rPr lang="es-CL" sz="3200" dirty="0"/>
            </a:br>
            <a:r>
              <a:rPr lang="es-CL" sz="3100" dirty="0"/>
              <a:t/>
            </a:r>
            <a:br>
              <a:rPr lang="es-CL" sz="3100" dirty="0"/>
            </a:br>
            <a:r>
              <a:rPr lang="es-CL" sz="3100" dirty="0"/>
              <a:t/>
            </a:r>
            <a:br>
              <a:rPr lang="es-CL" sz="3100" dirty="0"/>
            </a:br>
            <a:r>
              <a:rPr lang="es-CL" sz="3100" dirty="0"/>
              <a:t>El gasto mediano en pensiones </a:t>
            </a:r>
            <a:r>
              <a:rPr lang="es-CL" sz="3100" dirty="0" smtClean="0"/>
              <a:t>alcanza </a:t>
            </a:r>
            <a:r>
              <a:rPr lang="es-CL" sz="3100" dirty="0"/>
              <a:t>los niveles de la OCDE hasta 2045.</a:t>
            </a:r>
            <a:endParaRPr lang="es-CL" dirty="0"/>
          </a:p>
        </p:txBody>
      </p:sp>
    </p:spTree>
    <p:extLst>
      <p:ext uri="{BB962C8B-B14F-4D97-AF65-F5344CB8AC3E}">
        <p14:creationId xmlns:p14="http://schemas.microsoft.com/office/powerpoint/2010/main" val="15325425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a:t>Las Proyecciones para Pensiones  </a:t>
            </a:r>
          </a:p>
        </p:txBody>
      </p:sp>
      <p:sp>
        <p:nvSpPr>
          <p:cNvPr id="6" name="Rectangle 5"/>
          <p:cNvSpPr/>
          <p:nvPr/>
        </p:nvSpPr>
        <p:spPr>
          <a:xfrm>
            <a:off x="1149177" y="2150075"/>
            <a:ext cx="2520779" cy="2706129"/>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800" dirty="0"/>
              <a:t>Gasto en </a:t>
            </a:r>
            <a:r>
              <a:rPr lang="es-CL" sz="2800" dirty="0" smtClean="0"/>
              <a:t>pensiones</a:t>
            </a:r>
            <a:endParaRPr lang="es-CL" sz="2800" dirty="0"/>
          </a:p>
          <a:p>
            <a:pPr algn="ctr"/>
            <a:endParaRPr lang="es-CL" sz="2800" dirty="0"/>
          </a:p>
          <a:p>
            <a:pPr algn="ctr"/>
            <a:r>
              <a:rPr lang="es-CL" sz="2800" dirty="0"/>
              <a:t>(% del PIB) </a:t>
            </a:r>
          </a:p>
        </p:txBody>
      </p:sp>
      <p:sp>
        <p:nvSpPr>
          <p:cNvPr id="7" name="Rectangle 6"/>
          <p:cNvSpPr/>
          <p:nvPr/>
        </p:nvSpPr>
        <p:spPr>
          <a:xfrm>
            <a:off x="8925695" y="2150074"/>
            <a:ext cx="2520779" cy="27061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800" dirty="0"/>
              <a:t>Beneficio por persona </a:t>
            </a:r>
          </a:p>
          <a:p>
            <a:pPr algn="ctr"/>
            <a:endParaRPr lang="es-CL" sz="2800" dirty="0"/>
          </a:p>
          <a:p>
            <a:pPr algn="ctr"/>
            <a:r>
              <a:rPr lang="es-CL" sz="2800" dirty="0"/>
              <a:t>(% del PIB por adulto en edad de trabajar)</a:t>
            </a:r>
          </a:p>
        </p:txBody>
      </p:sp>
      <p:sp>
        <p:nvSpPr>
          <p:cNvPr id="8" name="Rectangle 7"/>
          <p:cNvSpPr/>
          <p:nvPr/>
        </p:nvSpPr>
        <p:spPr>
          <a:xfrm>
            <a:off x="5037436" y="2150074"/>
            <a:ext cx="2691979" cy="270612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800" dirty="0"/>
              <a:t>Población personas mayores</a:t>
            </a:r>
          </a:p>
          <a:p>
            <a:pPr algn="ctr"/>
            <a:endParaRPr lang="es-CL" sz="2800" dirty="0"/>
          </a:p>
          <a:p>
            <a:pPr algn="ctr"/>
            <a:r>
              <a:rPr lang="es-CL" sz="2800" dirty="0"/>
              <a:t>(% </a:t>
            </a:r>
            <a:r>
              <a:rPr lang="en-US" sz="2800" dirty="0"/>
              <a:t>de </a:t>
            </a:r>
            <a:r>
              <a:rPr lang="en-US" sz="2800" dirty="0" err="1"/>
              <a:t>adultos</a:t>
            </a:r>
            <a:r>
              <a:rPr lang="en-US" sz="2800" dirty="0"/>
              <a:t> </a:t>
            </a:r>
            <a:r>
              <a:rPr lang="en-US" sz="2800" dirty="0" err="1"/>
              <a:t>en</a:t>
            </a:r>
            <a:r>
              <a:rPr lang="en-US" sz="2800" dirty="0"/>
              <a:t> </a:t>
            </a:r>
            <a:r>
              <a:rPr lang="en-US" sz="2800" dirty="0" err="1"/>
              <a:t>edad</a:t>
            </a:r>
            <a:r>
              <a:rPr lang="en-US" sz="2800" dirty="0"/>
              <a:t> de </a:t>
            </a:r>
            <a:r>
              <a:rPr lang="en-US" sz="2800" dirty="0" err="1"/>
              <a:t>trabajar</a:t>
            </a:r>
            <a:r>
              <a:rPr lang="es-CL" sz="2800" dirty="0"/>
              <a:t>)</a:t>
            </a:r>
          </a:p>
        </p:txBody>
      </p:sp>
      <p:sp>
        <p:nvSpPr>
          <p:cNvPr id="10" name="TextBox 9"/>
          <p:cNvSpPr txBox="1"/>
          <p:nvPr/>
        </p:nvSpPr>
        <p:spPr>
          <a:xfrm>
            <a:off x="3902674" y="2779863"/>
            <a:ext cx="902043" cy="1446550"/>
          </a:xfrm>
          <a:prstGeom prst="rect">
            <a:avLst/>
          </a:prstGeom>
          <a:noFill/>
        </p:spPr>
        <p:txBody>
          <a:bodyPr wrap="square" rtlCol="0">
            <a:spAutoFit/>
          </a:bodyPr>
          <a:lstStyle/>
          <a:p>
            <a:pPr algn="ctr"/>
            <a:r>
              <a:rPr lang="en-US" sz="8800" dirty="0"/>
              <a:t>=</a:t>
            </a:r>
          </a:p>
        </p:txBody>
      </p:sp>
      <p:sp>
        <p:nvSpPr>
          <p:cNvPr id="11" name="TextBox 10"/>
          <p:cNvSpPr txBox="1"/>
          <p:nvPr/>
        </p:nvSpPr>
        <p:spPr>
          <a:xfrm>
            <a:off x="7790933" y="2995306"/>
            <a:ext cx="902043" cy="1015663"/>
          </a:xfrm>
          <a:prstGeom prst="rect">
            <a:avLst/>
          </a:prstGeom>
          <a:noFill/>
        </p:spPr>
        <p:txBody>
          <a:bodyPr wrap="square" rtlCol="0">
            <a:spAutoFit/>
          </a:bodyPr>
          <a:lstStyle/>
          <a:p>
            <a:pPr algn="ctr"/>
            <a:r>
              <a:rPr lang="en-US" sz="6000" dirty="0"/>
              <a:t>X</a:t>
            </a:r>
          </a:p>
        </p:txBody>
      </p:sp>
      <p:graphicFrame>
        <p:nvGraphicFramePr>
          <p:cNvPr id="4" name="Table 3"/>
          <p:cNvGraphicFramePr>
            <a:graphicFrameLocks noGrp="1"/>
          </p:cNvGraphicFramePr>
          <p:nvPr>
            <p:extLst>
              <p:ext uri="{D42A27DB-BD31-4B8C-83A1-F6EECF244321}">
                <p14:modId xmlns:p14="http://schemas.microsoft.com/office/powerpoint/2010/main" val="1977395564"/>
              </p:ext>
            </p:extLst>
          </p:nvPr>
        </p:nvGraphicFramePr>
        <p:xfrm>
          <a:off x="1149175" y="5315591"/>
          <a:ext cx="2520780" cy="1115490"/>
        </p:xfrm>
        <a:graphic>
          <a:graphicData uri="http://schemas.openxmlformats.org/drawingml/2006/table">
            <a:tbl>
              <a:tblPr bandRow="1">
                <a:tableStyleId>{5C22544A-7EE6-4342-B048-85BDC9FD1C3A}</a:tableStyleId>
              </a:tblPr>
              <a:tblGrid>
                <a:gridCol w="1260390">
                  <a:extLst>
                    <a:ext uri="{9D8B030D-6E8A-4147-A177-3AD203B41FA5}">
                      <a16:colId xmlns:a16="http://schemas.microsoft.com/office/drawing/2014/main" xmlns="" val="20000"/>
                    </a:ext>
                  </a:extLst>
                </a:gridCol>
                <a:gridCol w="1260390">
                  <a:extLst>
                    <a:ext uri="{9D8B030D-6E8A-4147-A177-3AD203B41FA5}">
                      <a16:colId xmlns:a16="http://schemas.microsoft.com/office/drawing/2014/main" xmlns="" val="20001"/>
                    </a:ext>
                  </a:extLst>
                </a:gridCol>
              </a:tblGrid>
              <a:tr h="371830">
                <a:tc>
                  <a:txBody>
                    <a:bodyPr/>
                    <a:lstStyle/>
                    <a:p>
                      <a:r>
                        <a:rPr lang="en-US" dirty="0"/>
                        <a:t>LA 2015</a:t>
                      </a:r>
                    </a:p>
                  </a:txBody>
                  <a:tcPr/>
                </a:tc>
                <a:tc>
                  <a:txBody>
                    <a:bodyPr/>
                    <a:lstStyle/>
                    <a:p>
                      <a:pPr algn="ctr"/>
                      <a:r>
                        <a:rPr lang="en-US" dirty="0"/>
                        <a:t>3</a:t>
                      </a:r>
                    </a:p>
                  </a:txBody>
                  <a:tcPr/>
                </a:tc>
                <a:extLst>
                  <a:ext uri="{0D108BD9-81ED-4DB2-BD59-A6C34878D82A}">
                    <a16:rowId xmlns:a16="http://schemas.microsoft.com/office/drawing/2014/main" xmlns="" val="10000"/>
                  </a:ext>
                </a:extLst>
              </a:tr>
              <a:tr h="371830">
                <a:tc>
                  <a:txBody>
                    <a:bodyPr/>
                    <a:lstStyle/>
                    <a:p>
                      <a:r>
                        <a:rPr lang="en-US" b="1" dirty="0"/>
                        <a:t>LA 2045</a:t>
                      </a:r>
                    </a:p>
                  </a:txBody>
                  <a:tcPr/>
                </a:tc>
                <a:tc>
                  <a:txBody>
                    <a:bodyPr/>
                    <a:lstStyle/>
                    <a:p>
                      <a:pPr algn="ctr"/>
                      <a:r>
                        <a:rPr lang="en-US" b="1" dirty="0"/>
                        <a:t>8</a:t>
                      </a:r>
                    </a:p>
                  </a:txBody>
                  <a:tcPr/>
                </a:tc>
                <a:extLst>
                  <a:ext uri="{0D108BD9-81ED-4DB2-BD59-A6C34878D82A}">
                    <a16:rowId xmlns:a16="http://schemas.microsoft.com/office/drawing/2014/main" xmlns="" val="10001"/>
                  </a:ext>
                </a:extLst>
              </a:tr>
              <a:tr h="371830">
                <a:tc>
                  <a:txBody>
                    <a:bodyPr/>
                    <a:lstStyle/>
                    <a:p>
                      <a:r>
                        <a:rPr lang="en-US" dirty="0"/>
                        <a:t>OCDE 2015</a:t>
                      </a:r>
                    </a:p>
                  </a:txBody>
                  <a:tcPr/>
                </a:tc>
                <a:tc>
                  <a:txBody>
                    <a:bodyPr/>
                    <a:lstStyle/>
                    <a:p>
                      <a:pPr algn="ctr"/>
                      <a:r>
                        <a:rPr lang="en-US" dirty="0"/>
                        <a:t>8</a:t>
                      </a:r>
                    </a:p>
                  </a:txBody>
                  <a:tcPr/>
                </a:tc>
                <a:extLst>
                  <a:ext uri="{0D108BD9-81ED-4DB2-BD59-A6C34878D82A}">
                    <a16:rowId xmlns:a16="http://schemas.microsoft.com/office/drawing/2014/main" xmlns="" val="10002"/>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693338351"/>
              </p:ext>
            </p:extLst>
          </p:nvPr>
        </p:nvGraphicFramePr>
        <p:xfrm>
          <a:off x="5037435" y="5315591"/>
          <a:ext cx="2520780" cy="1115490"/>
        </p:xfrm>
        <a:graphic>
          <a:graphicData uri="http://schemas.openxmlformats.org/drawingml/2006/table">
            <a:tbl>
              <a:tblPr bandRow="1">
                <a:tableStyleId>{5C22544A-7EE6-4342-B048-85BDC9FD1C3A}</a:tableStyleId>
              </a:tblPr>
              <a:tblGrid>
                <a:gridCol w="1260390">
                  <a:extLst>
                    <a:ext uri="{9D8B030D-6E8A-4147-A177-3AD203B41FA5}">
                      <a16:colId xmlns:a16="http://schemas.microsoft.com/office/drawing/2014/main" xmlns="" val="20000"/>
                    </a:ext>
                  </a:extLst>
                </a:gridCol>
                <a:gridCol w="1260390">
                  <a:extLst>
                    <a:ext uri="{9D8B030D-6E8A-4147-A177-3AD203B41FA5}">
                      <a16:colId xmlns:a16="http://schemas.microsoft.com/office/drawing/2014/main" xmlns="" val="20001"/>
                    </a:ext>
                  </a:extLst>
                </a:gridCol>
              </a:tblGrid>
              <a:tr h="371830">
                <a:tc>
                  <a:txBody>
                    <a:bodyPr/>
                    <a:lstStyle/>
                    <a:p>
                      <a:r>
                        <a:rPr lang="en-US" dirty="0"/>
                        <a:t>LA 2015</a:t>
                      </a:r>
                    </a:p>
                  </a:txBody>
                  <a:tcPr/>
                </a:tc>
                <a:tc>
                  <a:txBody>
                    <a:bodyPr/>
                    <a:lstStyle/>
                    <a:p>
                      <a:pPr algn="ctr"/>
                      <a:r>
                        <a:rPr lang="en-US" dirty="0"/>
                        <a:t>12</a:t>
                      </a:r>
                    </a:p>
                  </a:txBody>
                  <a:tcPr/>
                </a:tc>
                <a:extLst>
                  <a:ext uri="{0D108BD9-81ED-4DB2-BD59-A6C34878D82A}">
                    <a16:rowId xmlns:a16="http://schemas.microsoft.com/office/drawing/2014/main" xmlns="" val="10000"/>
                  </a:ext>
                </a:extLst>
              </a:tr>
              <a:tr h="371830">
                <a:tc>
                  <a:txBody>
                    <a:bodyPr/>
                    <a:lstStyle/>
                    <a:p>
                      <a:r>
                        <a:rPr lang="en-US" b="1" dirty="0"/>
                        <a:t>LA 2045</a:t>
                      </a:r>
                    </a:p>
                  </a:txBody>
                  <a:tcPr/>
                </a:tc>
                <a:tc>
                  <a:txBody>
                    <a:bodyPr/>
                    <a:lstStyle/>
                    <a:p>
                      <a:pPr algn="ctr"/>
                      <a:r>
                        <a:rPr lang="en-US" b="1" dirty="0"/>
                        <a:t>27</a:t>
                      </a:r>
                    </a:p>
                  </a:txBody>
                  <a:tcPr/>
                </a:tc>
                <a:extLst>
                  <a:ext uri="{0D108BD9-81ED-4DB2-BD59-A6C34878D82A}">
                    <a16:rowId xmlns:a16="http://schemas.microsoft.com/office/drawing/2014/main" xmlns="" val="10001"/>
                  </a:ext>
                </a:extLst>
              </a:tr>
              <a:tr h="371830">
                <a:tc>
                  <a:txBody>
                    <a:bodyPr/>
                    <a:lstStyle/>
                    <a:p>
                      <a:r>
                        <a:rPr lang="en-US" dirty="0"/>
                        <a:t>OCDE 2015</a:t>
                      </a:r>
                    </a:p>
                  </a:txBody>
                  <a:tcPr/>
                </a:tc>
                <a:tc>
                  <a:txBody>
                    <a:bodyPr/>
                    <a:lstStyle/>
                    <a:p>
                      <a:pPr algn="ctr"/>
                      <a:r>
                        <a:rPr lang="en-US" dirty="0"/>
                        <a:t>30</a:t>
                      </a:r>
                    </a:p>
                  </a:txBody>
                  <a:tcPr/>
                </a:tc>
                <a:extLst>
                  <a:ext uri="{0D108BD9-81ED-4DB2-BD59-A6C34878D82A}">
                    <a16:rowId xmlns:a16="http://schemas.microsoft.com/office/drawing/2014/main" xmlns="" val="10002"/>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618403815"/>
              </p:ext>
            </p:extLst>
          </p:nvPr>
        </p:nvGraphicFramePr>
        <p:xfrm>
          <a:off x="8925695" y="5315589"/>
          <a:ext cx="2520780" cy="1115490"/>
        </p:xfrm>
        <a:graphic>
          <a:graphicData uri="http://schemas.openxmlformats.org/drawingml/2006/table">
            <a:tbl>
              <a:tblPr bandRow="1">
                <a:tableStyleId>{5C22544A-7EE6-4342-B048-85BDC9FD1C3A}</a:tableStyleId>
              </a:tblPr>
              <a:tblGrid>
                <a:gridCol w="1260390">
                  <a:extLst>
                    <a:ext uri="{9D8B030D-6E8A-4147-A177-3AD203B41FA5}">
                      <a16:colId xmlns:a16="http://schemas.microsoft.com/office/drawing/2014/main" xmlns="" val="20000"/>
                    </a:ext>
                  </a:extLst>
                </a:gridCol>
                <a:gridCol w="1260390">
                  <a:extLst>
                    <a:ext uri="{9D8B030D-6E8A-4147-A177-3AD203B41FA5}">
                      <a16:colId xmlns:a16="http://schemas.microsoft.com/office/drawing/2014/main" xmlns="" val="20001"/>
                    </a:ext>
                  </a:extLst>
                </a:gridCol>
              </a:tblGrid>
              <a:tr h="371830">
                <a:tc>
                  <a:txBody>
                    <a:bodyPr/>
                    <a:lstStyle/>
                    <a:p>
                      <a:r>
                        <a:rPr lang="en-US" dirty="0"/>
                        <a:t>LA 2015</a:t>
                      </a:r>
                    </a:p>
                  </a:txBody>
                  <a:tcPr/>
                </a:tc>
                <a:tc>
                  <a:txBody>
                    <a:bodyPr/>
                    <a:lstStyle/>
                    <a:p>
                      <a:pPr algn="ctr"/>
                      <a:r>
                        <a:rPr lang="en-US" dirty="0"/>
                        <a:t>28</a:t>
                      </a:r>
                    </a:p>
                  </a:txBody>
                  <a:tcPr/>
                </a:tc>
                <a:extLst>
                  <a:ext uri="{0D108BD9-81ED-4DB2-BD59-A6C34878D82A}">
                    <a16:rowId xmlns:a16="http://schemas.microsoft.com/office/drawing/2014/main" xmlns="" val="10000"/>
                  </a:ext>
                </a:extLst>
              </a:tr>
              <a:tr h="371830">
                <a:tc>
                  <a:txBody>
                    <a:bodyPr/>
                    <a:lstStyle/>
                    <a:p>
                      <a:r>
                        <a:rPr lang="en-US" b="1" dirty="0"/>
                        <a:t>LA 2045</a:t>
                      </a:r>
                    </a:p>
                  </a:txBody>
                  <a:tcPr/>
                </a:tc>
                <a:tc>
                  <a:txBody>
                    <a:bodyPr/>
                    <a:lstStyle/>
                    <a:p>
                      <a:pPr algn="ctr"/>
                      <a:r>
                        <a:rPr lang="en-US" b="1" dirty="0"/>
                        <a:t>26</a:t>
                      </a:r>
                    </a:p>
                  </a:txBody>
                  <a:tcPr/>
                </a:tc>
                <a:extLst>
                  <a:ext uri="{0D108BD9-81ED-4DB2-BD59-A6C34878D82A}">
                    <a16:rowId xmlns:a16="http://schemas.microsoft.com/office/drawing/2014/main" xmlns="" val="10001"/>
                  </a:ext>
                </a:extLst>
              </a:tr>
              <a:tr h="371830">
                <a:tc>
                  <a:txBody>
                    <a:bodyPr/>
                    <a:lstStyle/>
                    <a:p>
                      <a:r>
                        <a:rPr lang="en-US" dirty="0"/>
                        <a:t>OCDE 2015</a:t>
                      </a:r>
                    </a:p>
                  </a:txBody>
                  <a:tcPr/>
                </a:tc>
                <a:tc>
                  <a:txBody>
                    <a:bodyPr/>
                    <a:lstStyle/>
                    <a:p>
                      <a:pPr algn="ctr"/>
                      <a:r>
                        <a:rPr lang="en-US" dirty="0"/>
                        <a:t>26</a:t>
                      </a:r>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33416180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AB45A142-4255-493C-8284-5D566C121B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s-CL" sz="4800" dirty="0">
                <a:solidFill>
                  <a:srgbClr val="FFFFFF"/>
                </a:solidFill>
              </a:rPr>
              <a:t>Poblaciones más envejecidas</a:t>
            </a:r>
            <a:endParaRPr lang="en-US" sz="4800" kern="1200" dirty="0">
              <a:solidFill>
                <a:srgbClr val="FFFFFF"/>
              </a:solidFill>
              <a:latin typeface="+mj-lt"/>
              <a:ea typeface="+mj-ea"/>
              <a:cs typeface="+mj-cs"/>
            </a:endParaRPr>
          </a:p>
        </p:txBody>
      </p:sp>
      <p:cxnSp>
        <p:nvCxnSpPr>
          <p:cNvPr id="14" name="Straight Connector 13">
            <a:extLst>
              <a:ext uri="{FF2B5EF4-FFF2-40B4-BE49-F238E27FC236}">
                <a16:creationId xmlns:a16="http://schemas.microsoft.com/office/drawing/2014/main" xmlns="" id="{38FB9660-F42F-4313-BBC4-47C007FE484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7"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154384" y="492573"/>
            <a:ext cx="6552420" cy="5880796"/>
          </a:xfrm>
          <a:prstGeom prst="rect">
            <a:avLst/>
          </a:prstGeom>
        </p:spPr>
      </p:pic>
      <p:sp>
        <p:nvSpPr>
          <p:cNvPr id="3" name="TextBox 2"/>
          <p:cNvSpPr txBox="1"/>
          <p:nvPr/>
        </p:nvSpPr>
        <p:spPr>
          <a:xfrm>
            <a:off x="5724144" y="6346840"/>
            <a:ext cx="5678424" cy="307777"/>
          </a:xfrm>
          <a:prstGeom prst="rect">
            <a:avLst/>
          </a:prstGeom>
          <a:noFill/>
        </p:spPr>
        <p:txBody>
          <a:bodyPr wrap="square" rtlCol="0">
            <a:spAutoFit/>
          </a:bodyPr>
          <a:lstStyle/>
          <a:p>
            <a:r>
              <a:rPr lang="es-CL" sz="1400" dirty="0"/>
              <a:t>Note: Relación de dependencia= Población edad 65+/ Población edad 20-64</a:t>
            </a:r>
          </a:p>
        </p:txBody>
      </p:sp>
    </p:spTree>
    <p:extLst>
      <p:ext uri="{BB962C8B-B14F-4D97-AF65-F5344CB8AC3E}">
        <p14:creationId xmlns:p14="http://schemas.microsoft.com/office/powerpoint/2010/main" val="18885217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AB45A142-4255-493C-8284-5D566C121B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s-CL" sz="4800" dirty="0">
                <a:solidFill>
                  <a:srgbClr val="FFFFFF"/>
                </a:solidFill>
              </a:rPr>
              <a:t>Economías más ricas</a:t>
            </a:r>
            <a:r>
              <a:rPr lang="en-US" sz="4800" kern="1200" dirty="0">
                <a:solidFill>
                  <a:srgbClr val="FFFFFF"/>
                </a:solidFill>
                <a:latin typeface="+mj-lt"/>
                <a:ea typeface="+mj-ea"/>
                <a:cs typeface="+mj-cs"/>
              </a:rPr>
              <a:t>…</a:t>
            </a:r>
          </a:p>
        </p:txBody>
      </p:sp>
      <p:cxnSp>
        <p:nvCxnSpPr>
          <p:cNvPr id="15" name="Straight Connector 14">
            <a:extLst>
              <a:ext uri="{FF2B5EF4-FFF2-40B4-BE49-F238E27FC236}">
                <a16:creationId xmlns:a16="http://schemas.microsoft.com/office/drawing/2014/main" xmlns="" id="{38FB9660-F42F-4313-BBC4-47C007FE484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497548" y="492573"/>
            <a:ext cx="5866092" cy="5880796"/>
          </a:xfrm>
          <a:prstGeom prst="rect">
            <a:avLst/>
          </a:prstGeom>
        </p:spPr>
      </p:pic>
    </p:spTree>
    <p:extLst>
      <p:ext uri="{BB962C8B-B14F-4D97-AF65-F5344CB8AC3E}">
        <p14:creationId xmlns:p14="http://schemas.microsoft.com/office/powerpoint/2010/main" val="2905772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95F3D"/>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xmlns="" id="{D455584D-191F-405A-AEA6-DCB7CBD17B32}"/>
              </a:ext>
            </a:extLst>
          </p:cNvPr>
          <p:cNvSpPr>
            <a:spLocks noGrp="1"/>
          </p:cNvSpPr>
          <p:nvPr>
            <p:ph type="title"/>
          </p:nvPr>
        </p:nvSpPr>
        <p:spPr>
          <a:xfrm>
            <a:off x="1371600" y="0"/>
            <a:ext cx="10242062" cy="1325563"/>
          </a:xfrm>
        </p:spPr>
        <p:txBody>
          <a:bodyPr>
            <a:normAutofit/>
          </a:bodyPr>
          <a:lstStyle/>
          <a:p>
            <a:r>
              <a:rPr lang="es-CL" sz="4000" b="1" dirty="0">
                <a:solidFill>
                  <a:srgbClr val="00B0F0"/>
                </a:solidFill>
                <a:latin typeface="Montserrat"/>
              </a:rPr>
              <a:t>Proyectar el gasto público</a:t>
            </a:r>
          </a:p>
        </p:txBody>
      </p:sp>
      <p:sp>
        <p:nvSpPr>
          <p:cNvPr id="7" name="Content Placeholder 2">
            <a:extLst>
              <a:ext uri="{FF2B5EF4-FFF2-40B4-BE49-F238E27FC236}">
                <a16:creationId xmlns:a16="http://schemas.microsoft.com/office/drawing/2014/main" xmlns="" id="{F3271DC8-112B-3940-9D11-13A0CEA34C23}"/>
              </a:ext>
            </a:extLst>
          </p:cNvPr>
          <p:cNvSpPr>
            <a:spLocks noGrp="1"/>
          </p:cNvSpPr>
          <p:nvPr>
            <p:ph idx="1"/>
          </p:nvPr>
        </p:nvSpPr>
        <p:spPr>
          <a:xfrm>
            <a:off x="1371600" y="1611085"/>
            <a:ext cx="9675446" cy="4417181"/>
          </a:xfrm>
        </p:spPr>
        <p:txBody>
          <a:bodyPr>
            <a:normAutofit/>
          </a:bodyPr>
          <a:lstStyle/>
          <a:p>
            <a:pPr>
              <a:lnSpc>
                <a:spcPct val="120000"/>
              </a:lnSpc>
            </a:pPr>
            <a:r>
              <a:rPr lang="es-CL" sz="3200" dirty="0">
                <a:latin typeface="Arial" panose="020B0604020202020204" pitchFamily="34" charset="0"/>
                <a:cs typeface="Arial" panose="020B0604020202020204" pitchFamily="34" charset="0"/>
              </a:rPr>
              <a:t>Parte 1: Educación y Pensiones</a:t>
            </a:r>
          </a:p>
          <a:p>
            <a:pPr>
              <a:lnSpc>
                <a:spcPct val="120000"/>
              </a:lnSpc>
            </a:pPr>
            <a:endParaRPr lang="es-CL" sz="3200" dirty="0">
              <a:latin typeface="Arial" panose="020B0604020202020204" pitchFamily="34" charset="0"/>
              <a:cs typeface="Arial" panose="020B0604020202020204" pitchFamily="34" charset="0"/>
            </a:endParaRPr>
          </a:p>
          <a:p>
            <a:pPr>
              <a:lnSpc>
                <a:spcPct val="120000"/>
              </a:lnSpc>
            </a:pPr>
            <a:r>
              <a:rPr lang="es-CL" sz="3200" dirty="0">
                <a:latin typeface="Arial" panose="020B0604020202020204" pitchFamily="34" charset="0"/>
                <a:cs typeface="Arial" panose="020B0604020202020204" pitchFamily="34" charset="0"/>
              </a:rPr>
              <a:t>Parte 2: </a:t>
            </a:r>
            <a:r>
              <a:rPr lang="es-CL" sz="3200" dirty="0" smtClean="0">
                <a:latin typeface="Arial" panose="020B0604020202020204" pitchFamily="34" charset="0"/>
                <a:cs typeface="Arial" panose="020B0604020202020204" pitchFamily="34" charset="0"/>
              </a:rPr>
              <a:t>Salud</a:t>
            </a:r>
            <a:endParaRPr lang="es-CL" sz="3200" dirty="0">
              <a:latin typeface="Arial" panose="020B0604020202020204" pitchFamily="34" charset="0"/>
              <a:cs typeface="Arial" panose="020B0604020202020204" pitchFamily="34" charset="0"/>
            </a:endParaRPr>
          </a:p>
          <a:p>
            <a:pPr marL="0" indent="0">
              <a:lnSpc>
                <a:spcPct val="120000"/>
              </a:lnSpc>
              <a:buNone/>
            </a:pPr>
            <a:endParaRPr lang="es-CL" dirty="0">
              <a:latin typeface="Roboto" panose="02000000000000000000"/>
            </a:endParaRPr>
          </a:p>
          <a:p>
            <a:pPr marL="0" indent="0">
              <a:lnSpc>
                <a:spcPct val="120000"/>
              </a:lnSpc>
              <a:buNone/>
            </a:pPr>
            <a:endParaRPr lang="es-CL" dirty="0">
              <a:latin typeface="Roboto" panose="02000000000000000000"/>
            </a:endParaRPr>
          </a:p>
          <a:p>
            <a:pPr>
              <a:lnSpc>
                <a:spcPct val="120000"/>
              </a:lnSpc>
            </a:pPr>
            <a:endParaRPr lang="es-CL" dirty="0">
              <a:latin typeface="Roboto" panose="02000000000000000000"/>
            </a:endParaRPr>
          </a:p>
          <a:p>
            <a:endParaRPr lang="es-CL" dirty="0"/>
          </a:p>
          <a:p>
            <a:endParaRPr lang="es-CL" dirty="0"/>
          </a:p>
          <a:p>
            <a:pPr marL="0" indent="0">
              <a:buNone/>
            </a:pPr>
            <a:endParaRPr lang="es-CL" dirty="0"/>
          </a:p>
        </p:txBody>
      </p:sp>
    </p:spTree>
    <p:extLst>
      <p:ext uri="{BB962C8B-B14F-4D97-AF65-F5344CB8AC3E}">
        <p14:creationId xmlns:p14="http://schemas.microsoft.com/office/powerpoint/2010/main" val="39507778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691" y="117990"/>
            <a:ext cx="10515600" cy="1325563"/>
          </a:xfrm>
        </p:spPr>
        <p:txBody>
          <a:bodyPr/>
          <a:lstStyle/>
          <a:p>
            <a:pPr algn="ctr"/>
            <a:r>
              <a:rPr lang="es-CL" dirty="0"/>
              <a:t>Cambio de política: Cuatro tipos de los sistemas de pensiones</a:t>
            </a:r>
          </a:p>
        </p:txBody>
      </p:sp>
      <p:graphicFrame>
        <p:nvGraphicFramePr>
          <p:cNvPr id="9" name="Table 8"/>
          <p:cNvGraphicFramePr>
            <a:graphicFrameLocks noGrp="1"/>
          </p:cNvGraphicFramePr>
          <p:nvPr>
            <p:extLst>
              <p:ext uri="{D42A27DB-BD31-4B8C-83A1-F6EECF244321}">
                <p14:modId xmlns:p14="http://schemas.microsoft.com/office/powerpoint/2010/main" val="1965538484"/>
              </p:ext>
            </p:extLst>
          </p:nvPr>
        </p:nvGraphicFramePr>
        <p:xfrm>
          <a:off x="345988" y="1570387"/>
          <a:ext cx="5325764" cy="5178842"/>
        </p:xfrm>
        <a:graphic>
          <a:graphicData uri="http://schemas.openxmlformats.org/drawingml/2006/table">
            <a:tbl>
              <a:tblPr firstRow="1" bandRow="1">
                <a:tableStyleId>{5C22544A-7EE6-4342-B048-85BDC9FD1C3A}</a:tableStyleId>
              </a:tblPr>
              <a:tblGrid>
                <a:gridCol w="2662882">
                  <a:extLst>
                    <a:ext uri="{9D8B030D-6E8A-4147-A177-3AD203B41FA5}">
                      <a16:colId xmlns:a16="http://schemas.microsoft.com/office/drawing/2014/main" xmlns="" val="20000"/>
                    </a:ext>
                  </a:extLst>
                </a:gridCol>
                <a:gridCol w="2662882">
                  <a:extLst>
                    <a:ext uri="{9D8B030D-6E8A-4147-A177-3AD203B41FA5}">
                      <a16:colId xmlns:a16="http://schemas.microsoft.com/office/drawing/2014/main" xmlns="" val="20001"/>
                    </a:ext>
                  </a:extLst>
                </a:gridCol>
              </a:tblGrid>
              <a:tr h="864822">
                <a:tc>
                  <a:txBody>
                    <a:bodyPr/>
                    <a:lstStyle/>
                    <a:p>
                      <a:r>
                        <a:rPr lang="es-CL" sz="2400" noProof="0" dirty="0">
                          <a:latin typeface="+mn-lt"/>
                        </a:rPr>
                        <a:t>Tipo del sistema de pensiones</a:t>
                      </a:r>
                    </a:p>
                  </a:txBody>
                  <a:tcPr/>
                </a:tc>
                <a:tc>
                  <a:txBody>
                    <a:bodyPr/>
                    <a:lstStyle/>
                    <a:p>
                      <a:r>
                        <a:rPr lang="es-CL" sz="2400" noProof="0" dirty="0">
                          <a:latin typeface="+mn-lt"/>
                        </a:rPr>
                        <a:t>Niveles objetivos de la generosidad</a:t>
                      </a:r>
                    </a:p>
                  </a:txBody>
                  <a:tcPr/>
                </a:tc>
                <a:extLst>
                  <a:ext uri="{0D108BD9-81ED-4DB2-BD59-A6C34878D82A}">
                    <a16:rowId xmlns:a16="http://schemas.microsoft.com/office/drawing/2014/main" xmlns="" val="10000"/>
                  </a:ext>
                </a:extLst>
              </a:tr>
              <a:tr h="864822">
                <a:tc>
                  <a:txBody>
                    <a:bodyPr/>
                    <a:lstStyle/>
                    <a:p>
                      <a:r>
                        <a:rPr lang="es-CL" sz="2400" noProof="0" dirty="0">
                          <a:latin typeface="+mn-lt"/>
                        </a:rPr>
                        <a:t>Contribución definida</a:t>
                      </a:r>
                    </a:p>
                  </a:txBody>
                  <a:tcPr/>
                </a:tc>
                <a:tc>
                  <a:txBody>
                    <a:bodyPr/>
                    <a:lstStyle/>
                    <a:p>
                      <a:r>
                        <a:rPr lang="en-US" sz="2400" dirty="0">
                          <a:latin typeface="+mn-lt"/>
                        </a:rPr>
                        <a:t>17%</a:t>
                      </a:r>
                    </a:p>
                  </a:txBody>
                  <a:tcPr/>
                </a:tc>
                <a:extLst>
                  <a:ext uri="{0D108BD9-81ED-4DB2-BD59-A6C34878D82A}">
                    <a16:rowId xmlns:a16="http://schemas.microsoft.com/office/drawing/2014/main" xmlns="" val="10001"/>
                  </a:ext>
                </a:extLst>
              </a:tr>
              <a:tr h="764479">
                <a:tc>
                  <a:txBody>
                    <a:bodyPr/>
                    <a:lstStyle/>
                    <a:p>
                      <a:r>
                        <a:rPr lang="es-CL" sz="2400" noProof="0" dirty="0">
                          <a:latin typeface="+mn-lt"/>
                        </a:rPr>
                        <a:t>Paralelo</a:t>
                      </a:r>
                    </a:p>
                  </a:txBody>
                  <a:tcPr/>
                </a:tc>
                <a:tc>
                  <a:txBody>
                    <a:bodyPr/>
                    <a:lstStyle/>
                    <a:p>
                      <a:r>
                        <a:rPr lang="en-US" sz="2400" dirty="0">
                          <a:latin typeface="+mn-lt"/>
                        </a:rPr>
                        <a:t>22%</a:t>
                      </a:r>
                    </a:p>
                  </a:txBody>
                  <a:tcPr/>
                </a:tc>
                <a:extLst>
                  <a:ext uri="{0D108BD9-81ED-4DB2-BD59-A6C34878D82A}">
                    <a16:rowId xmlns:a16="http://schemas.microsoft.com/office/drawing/2014/main" xmlns="" val="10002"/>
                  </a:ext>
                </a:extLst>
              </a:tr>
              <a:tr h="764479">
                <a:tc>
                  <a:txBody>
                    <a:bodyPr/>
                    <a:lstStyle/>
                    <a:p>
                      <a:r>
                        <a:rPr lang="es-CL" sz="2400" noProof="0" dirty="0">
                          <a:latin typeface="+mn-lt"/>
                        </a:rPr>
                        <a:t>Mixto</a:t>
                      </a:r>
                    </a:p>
                  </a:txBody>
                  <a:tcPr/>
                </a:tc>
                <a:tc>
                  <a:txBody>
                    <a:bodyPr/>
                    <a:lstStyle/>
                    <a:p>
                      <a:r>
                        <a:rPr lang="en-US" sz="2400" dirty="0">
                          <a:latin typeface="+mn-lt"/>
                        </a:rPr>
                        <a:t>26%</a:t>
                      </a:r>
                    </a:p>
                  </a:txBody>
                  <a:tcPr/>
                </a:tc>
                <a:extLst>
                  <a:ext uri="{0D108BD9-81ED-4DB2-BD59-A6C34878D82A}">
                    <a16:rowId xmlns:a16="http://schemas.microsoft.com/office/drawing/2014/main" xmlns="" val="10003"/>
                  </a:ext>
                </a:extLst>
              </a:tr>
              <a:tr h="1645951">
                <a:tc>
                  <a:txBody>
                    <a:bodyPr/>
                    <a:lstStyle/>
                    <a:p>
                      <a:r>
                        <a:rPr lang="es-CL" sz="2400" noProof="0" dirty="0">
                          <a:latin typeface="+mn-lt"/>
                        </a:rPr>
                        <a:t>Beneficio Definido</a:t>
                      </a:r>
                      <a:r>
                        <a:rPr lang="es-CL" sz="2400" baseline="0" noProof="0" dirty="0">
                          <a:latin typeface="+mn-lt"/>
                        </a:rPr>
                        <a:t> </a:t>
                      </a:r>
                    </a:p>
                    <a:p>
                      <a:r>
                        <a:rPr lang="es-CL" sz="2400" baseline="0" noProof="0" dirty="0">
                          <a:latin typeface="+mn-lt"/>
                        </a:rPr>
                        <a:t>(</a:t>
                      </a:r>
                      <a:r>
                        <a:rPr lang="es-CL" sz="2400" baseline="0" noProof="0" dirty="0" smtClean="0">
                          <a:latin typeface="+mn-lt"/>
                        </a:rPr>
                        <a:t>basado en la Tasa Bruta de Sustitución</a:t>
                      </a:r>
                      <a:r>
                        <a:rPr lang="es-ES" sz="2400" baseline="0" noProof="0" dirty="0" smtClean="0">
                          <a:latin typeface="+mn-lt"/>
                        </a:rPr>
                        <a:t> para un trabajador normal)</a:t>
                      </a:r>
                      <a:endParaRPr lang="es-CL" sz="2400" noProof="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dk1"/>
                          </a:solidFill>
                          <a:effectLst/>
                          <a:latin typeface="+mn-lt"/>
                          <a:ea typeface="+mn-ea"/>
                          <a:cs typeface="+mn-cs"/>
                        </a:rPr>
                        <a:t>de 26</a:t>
                      </a:r>
                      <a:r>
                        <a:rPr lang="en-US" sz="2400" kern="1200" dirty="0">
                          <a:solidFill>
                            <a:schemeClr val="dk1"/>
                          </a:solidFill>
                          <a:effectLst/>
                          <a:latin typeface="+mn-lt"/>
                          <a:ea typeface="+mn-ea"/>
                          <a:cs typeface="+mn-cs"/>
                        </a:rPr>
                        <a:t>%</a:t>
                      </a:r>
                      <a:r>
                        <a:rPr lang="en-US" sz="2400" kern="1200" baseline="0" dirty="0">
                          <a:solidFill>
                            <a:schemeClr val="dk1"/>
                          </a:solidFill>
                          <a:effectLst/>
                          <a:latin typeface="+mn-lt"/>
                          <a:ea typeface="+mn-ea"/>
                          <a:cs typeface="+mn-cs"/>
                        </a:rPr>
                        <a:t> </a:t>
                      </a:r>
                      <a:r>
                        <a:rPr lang="mr-IN" sz="2400" kern="1200" dirty="0">
                          <a:solidFill>
                            <a:schemeClr val="dk1"/>
                          </a:solidFill>
                          <a:effectLst/>
                          <a:latin typeface="+mn-lt"/>
                          <a:ea typeface="+mn-ea"/>
                          <a:cs typeface="+mn-cs"/>
                        </a:rPr>
                        <a:t>(</a:t>
                      </a:r>
                      <a:r>
                        <a:rPr lang="en-US" sz="2400" kern="1200" dirty="0">
                          <a:solidFill>
                            <a:schemeClr val="dk1"/>
                          </a:solidFill>
                          <a:effectLst/>
                          <a:latin typeface="+mn-lt"/>
                          <a:ea typeface="+mn-ea"/>
                          <a:cs typeface="+mn-cs"/>
                        </a:rPr>
                        <a:t>Bolivia</a:t>
                      </a:r>
                      <a:r>
                        <a:rPr lang="mr-IN" sz="2400" kern="1200" dirty="0">
                          <a:solidFill>
                            <a:schemeClr val="dk1"/>
                          </a:solidFill>
                          <a:effectLst/>
                          <a:latin typeface="+mn-lt"/>
                          <a:ea typeface="+mn-ea"/>
                          <a:cs typeface="+mn-cs"/>
                        </a:rPr>
                        <a:t>)</a:t>
                      </a:r>
                      <a:r>
                        <a:rPr lang="en-US" sz="2400" kern="1200" dirty="0">
                          <a:solidFill>
                            <a:schemeClr val="dk1"/>
                          </a:solidFill>
                          <a:effectLst/>
                          <a:latin typeface="+mn-lt"/>
                          <a:ea typeface="+mn-ea"/>
                          <a:cs typeface="+mn-cs"/>
                        </a:rPr>
                        <a:t> </a:t>
                      </a:r>
                      <a:r>
                        <a:rPr lang="en-US" sz="2400" kern="1200" dirty="0" smtClean="0">
                          <a:solidFill>
                            <a:schemeClr val="dk1"/>
                          </a:solidFill>
                          <a:effectLst/>
                          <a:latin typeface="+mn-lt"/>
                          <a:ea typeface="+mn-ea"/>
                          <a:cs typeface="+mn-cs"/>
                        </a:rPr>
                        <a:t>a</a:t>
                      </a:r>
                      <a:r>
                        <a:rPr lang="en-US" sz="2400" kern="1200" baseline="0" dirty="0" smtClean="0">
                          <a:solidFill>
                            <a:schemeClr val="dk1"/>
                          </a:solidFill>
                          <a:effectLst/>
                          <a:latin typeface="+mn-lt"/>
                          <a:ea typeface="+mn-ea"/>
                          <a:cs typeface="+mn-cs"/>
                        </a:rPr>
                        <a:t> </a:t>
                      </a:r>
                      <a:endParaRPr lang="en-US" sz="2400" kern="1200" baseline="0" dirty="0">
                        <a:solidFill>
                          <a:schemeClr val="dk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baseline="0" dirty="0">
                          <a:solidFill>
                            <a:schemeClr val="dk1"/>
                          </a:solidFill>
                          <a:effectLst/>
                          <a:latin typeface="+mn-lt"/>
                          <a:ea typeface="+mn-ea"/>
                          <a:cs typeface="+mn-cs"/>
                        </a:rPr>
                        <a:t>58% (Paraguay)</a:t>
                      </a:r>
                      <a:endParaRPr lang="en-US" sz="2400" dirty="0">
                        <a:latin typeface="+mn-lt"/>
                      </a:endParaRPr>
                    </a:p>
                  </a:txBody>
                  <a:tcPr/>
                </a:tc>
                <a:extLst>
                  <a:ext uri="{0D108BD9-81ED-4DB2-BD59-A6C34878D82A}">
                    <a16:rowId xmlns:a16="http://schemas.microsoft.com/office/drawing/2014/main" xmlns="" val="10004"/>
                  </a:ext>
                </a:extLst>
              </a:tr>
            </a:tbl>
          </a:graphicData>
        </a:graphic>
      </p:graphicFrame>
      <p:pic>
        <p:nvPicPr>
          <p:cNvPr id="10" name="Content Placeholder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26658" y="1556804"/>
            <a:ext cx="4905633" cy="4922040"/>
          </a:xfrm>
          <a:prstGeom prst="rect">
            <a:avLst/>
          </a:prstGeom>
        </p:spPr>
      </p:pic>
    </p:spTree>
    <p:extLst>
      <p:ext uri="{BB962C8B-B14F-4D97-AF65-F5344CB8AC3E}">
        <p14:creationId xmlns:p14="http://schemas.microsoft.com/office/powerpoint/2010/main" val="9909285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a:xfrm>
            <a:off x="0" y="0"/>
            <a:ext cx="10515600" cy="1325563"/>
          </a:xfrm>
        </p:spPr>
        <p:txBody>
          <a:bodyPr/>
          <a:lstStyle/>
          <a:p>
            <a:r>
              <a:rPr lang="es-ES" dirty="0" smtClean="0"/>
              <a:t>Pensiones</a:t>
            </a:r>
            <a:br>
              <a:rPr lang="es-ES" dirty="0" smtClean="0"/>
            </a:br>
            <a:r>
              <a:rPr lang="es-ES" dirty="0" smtClean="0"/>
              <a:t>2015     2045</a:t>
            </a:r>
            <a:endParaRPr lang="es-E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0988" y="1290311"/>
            <a:ext cx="10521012" cy="5567689"/>
          </a:xfrm>
        </p:spPr>
      </p:pic>
      <p:sp>
        <p:nvSpPr>
          <p:cNvPr id="9" name="Right Arrow 8"/>
          <p:cNvSpPr/>
          <p:nvPr/>
        </p:nvSpPr>
        <p:spPr>
          <a:xfrm>
            <a:off x="1328739" y="814388"/>
            <a:ext cx="495038" cy="2802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383118" y="82424"/>
            <a:ext cx="2416184" cy="1477328"/>
          </a:xfrm>
          <a:prstGeom prst="rect">
            <a:avLst/>
          </a:prstGeom>
          <a:noFill/>
        </p:spPr>
        <p:txBody>
          <a:bodyPr wrap="square" rtlCol="0">
            <a:spAutoFit/>
          </a:bodyPr>
          <a:lstStyle/>
          <a:p>
            <a:pPr algn="ctr"/>
            <a:r>
              <a:rPr lang="es-ES" dirty="0" smtClean="0"/>
              <a:t>Proporción del PIB (</a:t>
            </a:r>
            <a:r>
              <a:rPr lang="es-ES" dirty="0" smtClean="0">
                <a:solidFill>
                  <a:srgbClr val="FF0000"/>
                </a:solidFill>
              </a:rPr>
              <a:t>8%</a:t>
            </a:r>
            <a:r>
              <a:rPr lang="es-ES" dirty="0" smtClean="0"/>
              <a:t>)</a:t>
            </a:r>
          </a:p>
          <a:p>
            <a:pPr algn="ctr"/>
            <a:r>
              <a:rPr lang="es-ES" b="1" dirty="0" smtClean="0">
                <a:solidFill>
                  <a:schemeClr val="accent1"/>
                </a:solidFill>
              </a:rPr>
              <a:t>8%</a:t>
            </a:r>
          </a:p>
          <a:p>
            <a:pPr algn="ctr"/>
            <a:endParaRPr lang="es-ES" dirty="0" smtClean="0"/>
          </a:p>
          <a:p>
            <a:pPr algn="ctr"/>
            <a:endParaRPr lang="es-ES" dirty="0" smtClean="0"/>
          </a:p>
          <a:p>
            <a:pPr algn="ctr"/>
            <a:r>
              <a:rPr lang="es-ES" b="1" dirty="0" smtClean="0">
                <a:solidFill>
                  <a:schemeClr val="accent1"/>
                </a:solidFill>
              </a:rPr>
              <a:t>3%</a:t>
            </a:r>
            <a:endParaRPr lang="es-ES" b="1" dirty="0">
              <a:solidFill>
                <a:schemeClr val="accent1"/>
              </a:solidFill>
            </a:endParaRPr>
          </a:p>
        </p:txBody>
      </p:sp>
      <p:sp>
        <p:nvSpPr>
          <p:cNvPr id="22" name="TextBox 21"/>
          <p:cNvSpPr txBox="1"/>
          <p:nvPr/>
        </p:nvSpPr>
        <p:spPr>
          <a:xfrm>
            <a:off x="5762685" y="64822"/>
            <a:ext cx="2584040" cy="1477328"/>
          </a:xfrm>
          <a:prstGeom prst="rect">
            <a:avLst/>
          </a:prstGeom>
          <a:noFill/>
        </p:spPr>
        <p:txBody>
          <a:bodyPr wrap="square" rtlCol="0">
            <a:spAutoFit/>
          </a:bodyPr>
          <a:lstStyle/>
          <a:p>
            <a:pPr algn="ctr"/>
            <a:r>
              <a:rPr lang="es-CL" dirty="0" smtClean="0"/>
              <a:t>Personas mayores [</a:t>
            </a:r>
            <a:r>
              <a:rPr lang="es-CL" dirty="0" smtClean="0">
                <a:solidFill>
                  <a:srgbClr val="FF0000"/>
                </a:solidFill>
              </a:rPr>
              <a:t>30%</a:t>
            </a:r>
            <a:r>
              <a:rPr lang="es-CL" dirty="0" smtClean="0"/>
              <a:t>]</a:t>
            </a:r>
          </a:p>
          <a:p>
            <a:pPr algn="ctr"/>
            <a:r>
              <a:rPr lang="es-CL" b="1" dirty="0" smtClean="0">
                <a:solidFill>
                  <a:schemeClr val="accent1"/>
                </a:solidFill>
              </a:rPr>
              <a:t>27%</a:t>
            </a:r>
            <a:r>
              <a:rPr lang="es-CL" dirty="0" smtClean="0"/>
              <a:t> </a:t>
            </a:r>
          </a:p>
          <a:p>
            <a:pPr algn="ctr"/>
            <a:endParaRPr lang="es-CL" dirty="0" smtClean="0"/>
          </a:p>
          <a:p>
            <a:pPr algn="ctr"/>
            <a:endParaRPr lang="es-CL" dirty="0" smtClean="0"/>
          </a:p>
          <a:p>
            <a:pPr algn="ctr"/>
            <a:r>
              <a:rPr lang="es-CL" b="1" dirty="0" smtClean="0">
                <a:solidFill>
                  <a:schemeClr val="accent1"/>
                </a:solidFill>
              </a:rPr>
              <a:t>12%</a:t>
            </a:r>
            <a:r>
              <a:rPr lang="es-CL" dirty="0" smtClean="0"/>
              <a:t>          </a:t>
            </a:r>
            <a:endParaRPr lang="es-CL" dirty="0"/>
          </a:p>
        </p:txBody>
      </p:sp>
      <p:sp>
        <p:nvSpPr>
          <p:cNvPr id="23" name="TextBox 22"/>
          <p:cNvSpPr txBox="1"/>
          <p:nvPr/>
        </p:nvSpPr>
        <p:spPr>
          <a:xfrm>
            <a:off x="8401908" y="64822"/>
            <a:ext cx="2121130" cy="1477328"/>
          </a:xfrm>
          <a:prstGeom prst="rect">
            <a:avLst/>
          </a:prstGeom>
          <a:noFill/>
        </p:spPr>
        <p:txBody>
          <a:bodyPr wrap="square" rtlCol="0">
            <a:spAutoFit/>
          </a:bodyPr>
          <a:lstStyle/>
          <a:p>
            <a:pPr algn="ctr"/>
            <a:r>
              <a:rPr lang="es-ES" dirty="0" smtClean="0"/>
              <a:t>Generosidad [</a:t>
            </a:r>
            <a:r>
              <a:rPr lang="es-ES" dirty="0" smtClean="0">
                <a:solidFill>
                  <a:srgbClr val="FF0000"/>
                </a:solidFill>
              </a:rPr>
              <a:t>26%</a:t>
            </a:r>
            <a:r>
              <a:rPr lang="es-ES" dirty="0" smtClean="0"/>
              <a:t>]</a:t>
            </a:r>
          </a:p>
          <a:p>
            <a:pPr algn="ctr"/>
            <a:r>
              <a:rPr lang="es-ES" b="1" dirty="0" smtClean="0">
                <a:solidFill>
                  <a:schemeClr val="accent1"/>
                </a:solidFill>
              </a:rPr>
              <a:t>28%</a:t>
            </a:r>
            <a:r>
              <a:rPr lang="es-ES" dirty="0" smtClean="0"/>
              <a:t> </a:t>
            </a:r>
          </a:p>
          <a:p>
            <a:pPr algn="ctr"/>
            <a:endParaRPr lang="es-ES" dirty="0" smtClean="0"/>
          </a:p>
          <a:p>
            <a:pPr algn="ctr"/>
            <a:endParaRPr lang="es-ES" dirty="0" smtClean="0"/>
          </a:p>
          <a:p>
            <a:pPr algn="ctr"/>
            <a:r>
              <a:rPr lang="es-ES" b="1" dirty="0" smtClean="0">
                <a:solidFill>
                  <a:schemeClr val="accent1"/>
                </a:solidFill>
              </a:rPr>
              <a:t>26%</a:t>
            </a:r>
            <a:r>
              <a:rPr lang="es-ES" dirty="0" smtClean="0"/>
              <a:t>          </a:t>
            </a:r>
            <a:endParaRPr lang="es-ES" dirty="0"/>
          </a:p>
        </p:txBody>
      </p:sp>
      <p:sp>
        <p:nvSpPr>
          <p:cNvPr id="24" name="Up Arrow 23"/>
          <p:cNvSpPr/>
          <p:nvPr/>
        </p:nvSpPr>
        <p:spPr>
          <a:xfrm rot="10800000">
            <a:off x="9326742" y="711153"/>
            <a:ext cx="271462" cy="38352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Up Arrow 24"/>
          <p:cNvSpPr/>
          <p:nvPr/>
        </p:nvSpPr>
        <p:spPr>
          <a:xfrm>
            <a:off x="4455479" y="711153"/>
            <a:ext cx="271462" cy="38352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Up Arrow 25"/>
          <p:cNvSpPr/>
          <p:nvPr/>
        </p:nvSpPr>
        <p:spPr>
          <a:xfrm>
            <a:off x="6914215" y="711152"/>
            <a:ext cx="271462" cy="38352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91701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23962611-DFD5-4092-AAFD-559E3DFCE2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2270F1FA-0425-408F-9861-80BF5AFB276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s-ES" sz="3300" b="1" dirty="0" smtClean="0">
                <a:solidFill>
                  <a:srgbClr val="FFFFFF"/>
                </a:solidFill>
              </a:rPr>
              <a:t>Ejercicio práctico</a:t>
            </a:r>
            <a:r>
              <a:rPr lang="en-US" sz="3300" b="1" dirty="0" smtClean="0">
                <a:solidFill>
                  <a:srgbClr val="FFFFFF"/>
                </a:solidFill>
              </a:rPr>
              <a:t>:</a:t>
            </a:r>
            <a:r>
              <a:rPr lang="en-US" sz="3300" b="1" dirty="0">
                <a:solidFill>
                  <a:srgbClr val="FFFFFF"/>
                </a:solidFill>
              </a:rPr>
              <a:t/>
            </a:r>
            <a:br>
              <a:rPr lang="en-US" sz="3300" b="1" dirty="0">
                <a:solidFill>
                  <a:srgbClr val="FFFFFF"/>
                </a:solidFill>
              </a:rPr>
            </a:br>
            <a:r>
              <a:rPr lang="en-US" sz="3300" b="1" dirty="0">
                <a:solidFill>
                  <a:srgbClr val="FFFFFF"/>
                </a:solidFill>
              </a:rPr>
              <a:t/>
            </a:r>
            <a:br>
              <a:rPr lang="en-US" sz="3300" b="1" dirty="0">
                <a:solidFill>
                  <a:srgbClr val="FFFFFF"/>
                </a:solidFill>
              </a:rPr>
            </a:br>
            <a:r>
              <a:rPr lang="es-ES" sz="3300" b="1" dirty="0" smtClean="0">
                <a:solidFill>
                  <a:srgbClr val="FFFFFF"/>
                </a:solidFill>
              </a:rPr>
              <a:t>Proyectar el gasto público en educación y pensiones</a:t>
            </a:r>
            <a:endParaRPr lang="es-ES" sz="3300" kern="1200" dirty="0">
              <a:solidFill>
                <a:srgbClr val="FFFFFF"/>
              </a:solidFill>
            </a:endParaRPr>
          </a:p>
        </p:txBody>
      </p:sp>
    </p:spTree>
    <p:extLst>
      <p:ext uri="{BB962C8B-B14F-4D97-AF65-F5344CB8AC3E}">
        <p14:creationId xmlns:p14="http://schemas.microsoft.com/office/powerpoint/2010/main" val="4744165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B26ADE-197F-4897-96A2-591B33BA4889}"/>
              </a:ext>
            </a:extLst>
          </p:cNvPr>
          <p:cNvSpPr>
            <a:spLocks noGrp="1"/>
          </p:cNvSpPr>
          <p:nvPr>
            <p:ph type="title"/>
          </p:nvPr>
        </p:nvSpPr>
        <p:spPr>
          <a:xfrm>
            <a:off x="3657600" y="240434"/>
            <a:ext cx="7696200" cy="1325563"/>
          </a:xfrm>
        </p:spPr>
        <p:txBody>
          <a:bodyPr/>
          <a:lstStyle/>
          <a:p>
            <a:r>
              <a:rPr lang="es-ES" dirty="0" smtClean="0"/>
              <a:t>Gasto en educación: 2020-2070</a:t>
            </a:r>
            <a:endParaRPr lang="es-ES" dirty="0"/>
          </a:p>
        </p:txBody>
      </p:sp>
      <p:sp>
        <p:nvSpPr>
          <p:cNvPr id="3" name="Content Placeholder 2">
            <a:extLst>
              <a:ext uri="{FF2B5EF4-FFF2-40B4-BE49-F238E27FC236}">
                <a16:creationId xmlns:a16="http://schemas.microsoft.com/office/drawing/2014/main" xmlns="" id="{370B056C-E6B3-4DE2-87F5-AD5A454F9D63}"/>
              </a:ext>
            </a:extLst>
          </p:cNvPr>
          <p:cNvSpPr>
            <a:spLocks noGrp="1"/>
          </p:cNvSpPr>
          <p:nvPr>
            <p:ph idx="1"/>
          </p:nvPr>
        </p:nvSpPr>
        <p:spPr>
          <a:xfrm>
            <a:off x="3657600" y="1825625"/>
            <a:ext cx="7696200" cy="4351338"/>
          </a:xfrm>
        </p:spPr>
        <p:txBody>
          <a:bodyPr>
            <a:normAutofit lnSpcReduction="10000"/>
          </a:bodyPr>
          <a:lstStyle/>
          <a:p>
            <a:pPr marL="514350" indent="-514350">
              <a:buAutoNum type="arabicPeriod"/>
            </a:pPr>
            <a:r>
              <a:rPr lang="es-ES" dirty="0" smtClean="0"/>
              <a:t>Compute la relación de dependencia educativa a lo largo del periodo. </a:t>
            </a:r>
          </a:p>
          <a:p>
            <a:pPr marL="514350" indent="-514350">
              <a:buAutoNum type="arabicPeriod"/>
            </a:pPr>
            <a:r>
              <a:rPr lang="es-ES" dirty="0" smtClean="0"/>
              <a:t>Compute la actual tasa de generosidad de beneficios en educación y compárela con las de los países de la OCDE.</a:t>
            </a:r>
          </a:p>
          <a:p>
            <a:pPr marL="514350" indent="-514350">
              <a:buAutoNum type="arabicPeriod"/>
            </a:pPr>
            <a:r>
              <a:rPr lang="es-ES" dirty="0"/>
              <a:t>Fije </a:t>
            </a:r>
            <a:r>
              <a:rPr lang="es-ES" dirty="0" smtClean="0"/>
              <a:t>un objetivo de la </a:t>
            </a:r>
            <a:r>
              <a:rPr lang="es-ES" dirty="0"/>
              <a:t>tasa de generosidad de </a:t>
            </a:r>
            <a:r>
              <a:rPr lang="es-ES" dirty="0" smtClean="0"/>
              <a:t>beneficios en educación seleccionando un “gemelo de política” entre los países de la OCDE. </a:t>
            </a:r>
          </a:p>
          <a:p>
            <a:pPr marL="514350" indent="-514350">
              <a:buAutoNum type="arabicPeriod"/>
            </a:pPr>
            <a:r>
              <a:rPr lang="es-ES" dirty="0" smtClean="0"/>
              <a:t>Proyecte el gasto público en educación como proporción del PIB.</a:t>
            </a:r>
          </a:p>
          <a:p>
            <a:pPr marL="514350" indent="-514350">
              <a:buFont typeface="Arial" panose="020B0604020202020204" pitchFamily="34" charset="0"/>
              <a:buAutoNum type="arabicPeriod"/>
            </a:pPr>
            <a:endParaRPr lang="es-ES" dirty="0" smtClean="0"/>
          </a:p>
          <a:p>
            <a:pPr marL="514350" indent="-514350">
              <a:buAutoNum type="arabicPeriod"/>
            </a:pPr>
            <a:endParaRPr lang="es-ES" dirty="0" smtClean="0"/>
          </a:p>
          <a:p>
            <a:pPr marL="514350" indent="-514350">
              <a:buAutoNum type="arabicPeriod"/>
            </a:pPr>
            <a:endParaRPr lang="es-ES" dirty="0"/>
          </a:p>
        </p:txBody>
      </p:sp>
      <p:grpSp>
        <p:nvGrpSpPr>
          <p:cNvPr id="4" name="Group 3">
            <a:extLst>
              <a:ext uri="{FF2B5EF4-FFF2-40B4-BE49-F238E27FC236}">
                <a16:creationId xmlns:a16="http://schemas.microsoft.com/office/drawing/2014/main" xmlns="" id="{BD76318B-88E5-FD4C-A6F3-22A50697DA56}"/>
              </a:ext>
            </a:extLst>
          </p:cNvPr>
          <p:cNvGrpSpPr/>
          <p:nvPr/>
        </p:nvGrpSpPr>
        <p:grpSpPr>
          <a:xfrm>
            <a:off x="1" y="0"/>
            <a:ext cx="3493825" cy="6858000"/>
            <a:chOff x="72834" y="1407559"/>
            <a:chExt cx="1299670" cy="3283878"/>
          </a:xfrm>
        </p:grpSpPr>
        <p:pic>
          <p:nvPicPr>
            <p:cNvPr id="5" name="Picture 4" descr="A close up of a book shelf&#10;&#10;Description automatically generated">
              <a:extLst>
                <a:ext uri="{FF2B5EF4-FFF2-40B4-BE49-F238E27FC236}">
                  <a16:creationId xmlns:a16="http://schemas.microsoft.com/office/drawing/2014/main" xmlns="" id="{F5BD4B6F-E066-E44F-BF69-313794FC7B0D}"/>
                </a:ext>
              </a:extLst>
            </p:cNvPr>
            <p:cNvPicPr>
              <a:picLocks noChangeAspect="1"/>
            </p:cNvPicPr>
            <p:nvPr/>
          </p:nvPicPr>
          <p:blipFill rotWithShape="1">
            <a:blip r:embed="rId2"/>
            <a:srcRect r="3735"/>
            <a:stretch/>
          </p:blipFill>
          <p:spPr>
            <a:xfrm>
              <a:off x="72834" y="1407559"/>
              <a:ext cx="1299670" cy="3283878"/>
            </a:xfrm>
            <a:prstGeom prst="rect">
              <a:avLst/>
            </a:prstGeom>
          </p:spPr>
        </p:pic>
        <p:sp>
          <p:nvSpPr>
            <p:cNvPr id="6" name="TextBox 5">
              <a:extLst>
                <a:ext uri="{FF2B5EF4-FFF2-40B4-BE49-F238E27FC236}">
                  <a16:creationId xmlns:a16="http://schemas.microsoft.com/office/drawing/2014/main" xmlns="" id="{4CB04B48-8953-D84C-B97B-168589CDBBE1}"/>
                </a:ext>
              </a:extLst>
            </p:cNvPr>
            <p:cNvSpPr txBox="1"/>
            <p:nvPr/>
          </p:nvSpPr>
          <p:spPr>
            <a:xfrm rot="5400000">
              <a:off x="-704426" y="2972721"/>
              <a:ext cx="2619071" cy="106881"/>
            </a:xfrm>
            <a:prstGeom prst="rect">
              <a:avLst/>
            </a:prstGeom>
            <a:noFill/>
          </p:spPr>
          <p:txBody>
            <a:bodyPr wrap="square" lIns="0" tIns="0" rIns="0" bIns="0" rtlCol="0">
              <a:spAutoFit/>
            </a:bodyPr>
            <a:lstStyle/>
            <a:p>
              <a:pPr defTabSz="1219170">
                <a:buClr>
                  <a:srgbClr val="000000"/>
                </a:buClr>
              </a:pPr>
              <a:r>
                <a:rPr lang="es-ES" sz="1867" kern="0" dirty="0" smtClean="0">
                  <a:solidFill>
                    <a:srgbClr val="00B0F0"/>
                  </a:solidFill>
                  <a:latin typeface="Arial"/>
                  <a:cs typeface="Arial"/>
                  <a:sym typeface="Arial"/>
                </a:rPr>
                <a:t>Economía Generacional:  Los siguientes 50 años</a:t>
              </a:r>
              <a:endParaRPr lang="es-ES" sz="1867" kern="0" dirty="0">
                <a:solidFill>
                  <a:srgbClr val="00B0F0"/>
                </a:solidFill>
                <a:latin typeface="Arial"/>
                <a:cs typeface="Arial"/>
                <a:sym typeface="Arial"/>
              </a:endParaRPr>
            </a:p>
          </p:txBody>
        </p:sp>
      </p:grpSp>
    </p:spTree>
    <p:extLst>
      <p:ext uri="{BB962C8B-B14F-4D97-AF65-F5344CB8AC3E}">
        <p14:creationId xmlns:p14="http://schemas.microsoft.com/office/powerpoint/2010/main" val="9902847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B26ADE-197F-4897-96A2-591B33BA4889}"/>
              </a:ext>
            </a:extLst>
          </p:cNvPr>
          <p:cNvSpPr>
            <a:spLocks noGrp="1"/>
          </p:cNvSpPr>
          <p:nvPr>
            <p:ph type="title"/>
          </p:nvPr>
        </p:nvSpPr>
        <p:spPr>
          <a:xfrm>
            <a:off x="3657600" y="240434"/>
            <a:ext cx="7696200" cy="1325563"/>
          </a:xfrm>
        </p:spPr>
        <p:txBody>
          <a:bodyPr/>
          <a:lstStyle/>
          <a:p>
            <a:r>
              <a:rPr lang="es-ES" dirty="0" smtClean="0"/>
              <a:t>Gasto en pensiones: 2020-2070</a:t>
            </a:r>
            <a:endParaRPr lang="es-ES" dirty="0"/>
          </a:p>
        </p:txBody>
      </p:sp>
      <p:sp>
        <p:nvSpPr>
          <p:cNvPr id="3" name="Content Placeholder 2">
            <a:extLst>
              <a:ext uri="{FF2B5EF4-FFF2-40B4-BE49-F238E27FC236}">
                <a16:creationId xmlns:a16="http://schemas.microsoft.com/office/drawing/2014/main" xmlns="" id="{370B056C-E6B3-4DE2-87F5-AD5A454F9D63}"/>
              </a:ext>
            </a:extLst>
          </p:cNvPr>
          <p:cNvSpPr>
            <a:spLocks noGrp="1"/>
          </p:cNvSpPr>
          <p:nvPr>
            <p:ph idx="1"/>
          </p:nvPr>
        </p:nvSpPr>
        <p:spPr>
          <a:xfrm>
            <a:off x="3657600" y="1825625"/>
            <a:ext cx="7696200" cy="4351338"/>
          </a:xfrm>
        </p:spPr>
        <p:txBody>
          <a:bodyPr>
            <a:normAutofit lnSpcReduction="10000"/>
          </a:bodyPr>
          <a:lstStyle/>
          <a:p>
            <a:pPr marL="514350" indent="-514350">
              <a:buAutoNum type="arabicPeriod"/>
            </a:pPr>
            <a:r>
              <a:rPr lang="es-ES" dirty="0"/>
              <a:t>Compute la relación de dependencia </a:t>
            </a:r>
            <a:r>
              <a:rPr lang="es-ES" dirty="0" smtClean="0"/>
              <a:t>de jubilados a </a:t>
            </a:r>
            <a:r>
              <a:rPr lang="es-ES" dirty="0"/>
              <a:t>lo largo del periodo. </a:t>
            </a:r>
          </a:p>
          <a:p>
            <a:pPr marL="514350" indent="-514350">
              <a:buAutoNum type="arabicPeriod"/>
            </a:pPr>
            <a:r>
              <a:rPr lang="es-ES" dirty="0"/>
              <a:t>Compute la actual tasa de generosidad de beneficios en </a:t>
            </a:r>
            <a:r>
              <a:rPr lang="es-ES" dirty="0" smtClean="0"/>
              <a:t>pensiones </a:t>
            </a:r>
            <a:r>
              <a:rPr lang="es-ES" dirty="0"/>
              <a:t>y compárela con las de los países de la OCDE.</a:t>
            </a:r>
          </a:p>
          <a:p>
            <a:pPr marL="514350" indent="-514350">
              <a:buAutoNum type="arabicPeriod"/>
            </a:pPr>
            <a:r>
              <a:rPr lang="es-ES" dirty="0"/>
              <a:t>Fije </a:t>
            </a:r>
            <a:r>
              <a:rPr lang="es-ES" dirty="0" smtClean="0"/>
              <a:t>un objetivo de la </a:t>
            </a:r>
            <a:r>
              <a:rPr lang="es-ES" dirty="0"/>
              <a:t>tasa de generosidad de </a:t>
            </a:r>
            <a:r>
              <a:rPr lang="es-ES" dirty="0" smtClean="0"/>
              <a:t>beneficios en pensiones seleccionando </a:t>
            </a:r>
            <a:r>
              <a:rPr lang="es-ES" dirty="0"/>
              <a:t>un “gemelo de política” </a:t>
            </a:r>
            <a:r>
              <a:rPr lang="es-ES" dirty="0" smtClean="0"/>
              <a:t>entre </a:t>
            </a:r>
            <a:r>
              <a:rPr lang="es-ES" dirty="0"/>
              <a:t>los países de la OCDE. </a:t>
            </a:r>
          </a:p>
          <a:p>
            <a:pPr marL="514350" indent="-514350">
              <a:buAutoNum type="arabicPeriod"/>
            </a:pPr>
            <a:r>
              <a:rPr lang="es-ES" dirty="0"/>
              <a:t>Proyecte el gasto público en </a:t>
            </a:r>
            <a:r>
              <a:rPr lang="es-ES" dirty="0" smtClean="0"/>
              <a:t>pensiones </a:t>
            </a:r>
            <a:r>
              <a:rPr lang="es-ES" dirty="0"/>
              <a:t>como proporción del PIB.</a:t>
            </a:r>
          </a:p>
          <a:p>
            <a:pPr marL="514350" indent="-514350">
              <a:buFont typeface="Arial" panose="020B0604020202020204" pitchFamily="34" charset="0"/>
              <a:buAutoNum type="arabicPeriod"/>
            </a:pPr>
            <a:endParaRPr lang="es-ES" dirty="0"/>
          </a:p>
          <a:p>
            <a:pPr marL="514350" indent="-514350">
              <a:buAutoNum type="arabicPeriod"/>
            </a:pPr>
            <a:endParaRPr lang="es-ES" dirty="0"/>
          </a:p>
          <a:p>
            <a:pPr marL="514350" indent="-514350">
              <a:buAutoNum type="arabicPeriod"/>
            </a:pPr>
            <a:endParaRPr lang="es-ES" dirty="0"/>
          </a:p>
        </p:txBody>
      </p:sp>
      <p:grpSp>
        <p:nvGrpSpPr>
          <p:cNvPr id="4" name="Group 3">
            <a:extLst>
              <a:ext uri="{FF2B5EF4-FFF2-40B4-BE49-F238E27FC236}">
                <a16:creationId xmlns:a16="http://schemas.microsoft.com/office/drawing/2014/main" xmlns="" id="{BD76318B-88E5-FD4C-A6F3-22A50697DA56}"/>
              </a:ext>
            </a:extLst>
          </p:cNvPr>
          <p:cNvGrpSpPr/>
          <p:nvPr/>
        </p:nvGrpSpPr>
        <p:grpSpPr>
          <a:xfrm>
            <a:off x="1" y="0"/>
            <a:ext cx="3493825" cy="6858000"/>
            <a:chOff x="72834" y="1407559"/>
            <a:chExt cx="1299670" cy="3283878"/>
          </a:xfrm>
        </p:grpSpPr>
        <p:pic>
          <p:nvPicPr>
            <p:cNvPr id="5" name="Picture 4" descr="A close up of a book shelf&#10;&#10;Description automatically generated">
              <a:extLst>
                <a:ext uri="{FF2B5EF4-FFF2-40B4-BE49-F238E27FC236}">
                  <a16:creationId xmlns:a16="http://schemas.microsoft.com/office/drawing/2014/main" xmlns="" id="{F5BD4B6F-E066-E44F-BF69-313794FC7B0D}"/>
                </a:ext>
              </a:extLst>
            </p:cNvPr>
            <p:cNvPicPr>
              <a:picLocks noChangeAspect="1"/>
            </p:cNvPicPr>
            <p:nvPr/>
          </p:nvPicPr>
          <p:blipFill rotWithShape="1">
            <a:blip r:embed="rId2"/>
            <a:srcRect r="3735"/>
            <a:stretch/>
          </p:blipFill>
          <p:spPr>
            <a:xfrm>
              <a:off x="72834" y="1407559"/>
              <a:ext cx="1299670" cy="3283878"/>
            </a:xfrm>
            <a:prstGeom prst="rect">
              <a:avLst/>
            </a:prstGeom>
          </p:spPr>
        </p:pic>
        <p:sp>
          <p:nvSpPr>
            <p:cNvPr id="6" name="TextBox 5">
              <a:extLst>
                <a:ext uri="{FF2B5EF4-FFF2-40B4-BE49-F238E27FC236}">
                  <a16:creationId xmlns:a16="http://schemas.microsoft.com/office/drawing/2014/main" xmlns="" id="{4CB04B48-8953-D84C-B97B-168589CDBBE1}"/>
                </a:ext>
              </a:extLst>
            </p:cNvPr>
            <p:cNvSpPr txBox="1"/>
            <p:nvPr/>
          </p:nvSpPr>
          <p:spPr>
            <a:xfrm rot="5400000">
              <a:off x="-704426" y="2972721"/>
              <a:ext cx="2619071" cy="106881"/>
            </a:xfrm>
            <a:prstGeom prst="rect">
              <a:avLst/>
            </a:prstGeom>
            <a:noFill/>
          </p:spPr>
          <p:txBody>
            <a:bodyPr wrap="square" lIns="0" tIns="0" rIns="0" bIns="0" rtlCol="0">
              <a:spAutoFit/>
            </a:bodyPr>
            <a:lstStyle/>
            <a:p>
              <a:pPr defTabSz="1219170">
                <a:buClr>
                  <a:srgbClr val="000000"/>
                </a:buClr>
              </a:pPr>
              <a:r>
                <a:rPr lang="es-ES" sz="1867" kern="0" dirty="0">
                  <a:solidFill>
                    <a:srgbClr val="00B0F0"/>
                  </a:solidFill>
                  <a:latin typeface="Arial"/>
                  <a:cs typeface="Arial"/>
                  <a:sym typeface="Arial"/>
                </a:rPr>
                <a:t>Economía Generacional:  Los siguientes 50 años</a:t>
              </a:r>
            </a:p>
          </p:txBody>
        </p:sp>
      </p:grpSp>
    </p:spTree>
    <p:extLst>
      <p:ext uri="{BB962C8B-B14F-4D97-AF65-F5344CB8AC3E}">
        <p14:creationId xmlns:p14="http://schemas.microsoft.com/office/powerpoint/2010/main" val="8561676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046906BC-B97F-4EEB-9631-5A3767230C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53749"/>
            <a:ext cx="12192000" cy="5480727"/>
          </a:xfrm>
          <a:prstGeom prst="rect">
            <a:avLst/>
          </a:prstGeom>
        </p:spPr>
      </p:pic>
      <p:pic>
        <p:nvPicPr>
          <p:cNvPr id="7" name="Graphic 6">
            <a:extLst>
              <a:ext uri="{FF2B5EF4-FFF2-40B4-BE49-F238E27FC236}">
                <a16:creationId xmlns:a16="http://schemas.microsoft.com/office/drawing/2014/main" xmlns="" id="{000B9CB6-7C68-4FF4-AD92-0DDB4C1A5140}"/>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570701" y="506228"/>
            <a:ext cx="3617211" cy="655688"/>
          </a:xfrm>
          <a:prstGeom prst="rect">
            <a:avLst/>
          </a:prstGeom>
        </p:spPr>
      </p:pic>
      <p:sp>
        <p:nvSpPr>
          <p:cNvPr id="2" name="Rectangle 1">
            <a:extLst>
              <a:ext uri="{FF2B5EF4-FFF2-40B4-BE49-F238E27FC236}">
                <a16:creationId xmlns:a16="http://schemas.microsoft.com/office/drawing/2014/main" xmlns="" id="{4B1FBFAF-794A-40E0-A589-97B17018AF79}"/>
              </a:ext>
            </a:extLst>
          </p:cNvPr>
          <p:cNvSpPr/>
          <p:nvPr/>
        </p:nvSpPr>
        <p:spPr>
          <a:xfrm>
            <a:off x="285462" y="1567509"/>
            <a:ext cx="5471871" cy="1569660"/>
          </a:xfrm>
          <a:prstGeom prst="rect">
            <a:avLst/>
          </a:prstGeom>
        </p:spPr>
        <p:txBody>
          <a:bodyPr wrap="square">
            <a:spAutoFit/>
          </a:bodyPr>
          <a:lstStyle/>
          <a:p>
            <a:pPr lvl="0">
              <a:spcAft>
                <a:spcPts val="1200"/>
              </a:spcAft>
              <a:defRPr/>
            </a:pPr>
            <a:r>
              <a:rPr lang="es-CL" sz="2400" u="sng" dirty="0">
                <a:solidFill>
                  <a:prstClr val="white"/>
                </a:solidFill>
                <a:latin typeface="+mj-lt"/>
              </a:rPr>
              <a:t>Preguntas?  </a:t>
            </a:r>
            <a:r>
              <a:rPr lang="es-CL" sz="2400" dirty="0">
                <a:solidFill>
                  <a:prstClr val="white"/>
                </a:solidFill>
                <a:latin typeface="+mj-lt"/>
              </a:rPr>
              <a:t/>
            </a:r>
            <a:br>
              <a:rPr lang="es-CL" sz="2400" dirty="0">
                <a:solidFill>
                  <a:prstClr val="white"/>
                </a:solidFill>
                <a:latin typeface="+mj-lt"/>
              </a:rPr>
            </a:br>
            <a:r>
              <a:rPr lang="es-CL" sz="2400" dirty="0">
                <a:solidFill>
                  <a:prstClr val="white"/>
                </a:solidFill>
                <a:latin typeface="+mj-lt"/>
              </a:rPr>
              <a:t>Puede comunicarse con nosotros: </a:t>
            </a:r>
            <a:br>
              <a:rPr lang="es-CL" sz="2400" dirty="0">
                <a:solidFill>
                  <a:prstClr val="white"/>
                </a:solidFill>
                <a:latin typeface="+mj-lt"/>
              </a:rPr>
            </a:br>
            <a:r>
              <a:rPr lang="es-CL" sz="2400" dirty="0">
                <a:solidFill>
                  <a:prstClr val="white"/>
                </a:solidFill>
                <a:latin typeface="+mj-lt"/>
              </a:rPr>
              <a:t>tim.miller@un.org  </a:t>
            </a:r>
            <a:br>
              <a:rPr lang="es-CL" sz="2400" dirty="0">
                <a:solidFill>
                  <a:prstClr val="white"/>
                </a:solidFill>
                <a:latin typeface="+mj-lt"/>
              </a:rPr>
            </a:br>
            <a:r>
              <a:rPr lang="es-CL" sz="2400" dirty="0">
                <a:solidFill>
                  <a:prstClr val="white"/>
                </a:solidFill>
                <a:latin typeface="+mj-lt"/>
              </a:rPr>
              <a:t>y</a:t>
            </a:r>
            <a:r>
              <a:rPr lang="es-CL" sz="2400" dirty="0" smtClean="0">
                <a:solidFill>
                  <a:prstClr val="white"/>
                </a:solidFill>
                <a:latin typeface="+mj-lt"/>
              </a:rPr>
              <a:t> </a:t>
            </a:r>
            <a:r>
              <a:rPr lang="es-CL" sz="2400" dirty="0">
                <a:solidFill>
                  <a:prstClr val="white"/>
                </a:solidFill>
                <a:latin typeface="+mj-lt"/>
              </a:rPr>
              <a:t>marta.duda-nyczak@cepal.org</a:t>
            </a:r>
            <a:endParaRPr lang="es-CL" sz="2400" dirty="0">
              <a:solidFill>
                <a:prstClr val="black"/>
              </a:solidFill>
              <a:latin typeface="+mj-lt"/>
            </a:endParaRPr>
          </a:p>
        </p:txBody>
      </p:sp>
      <p:sp>
        <p:nvSpPr>
          <p:cNvPr id="8" name="Title 1">
            <a:extLst>
              <a:ext uri="{FF2B5EF4-FFF2-40B4-BE49-F238E27FC236}">
                <a16:creationId xmlns:a16="http://schemas.microsoft.com/office/drawing/2014/main" xmlns="" id="{91DCB3F5-6576-4212-AB34-D0EFD09DBFFB}"/>
              </a:ext>
            </a:extLst>
          </p:cNvPr>
          <p:cNvSpPr txBox="1">
            <a:spLocks/>
          </p:cNvSpPr>
          <p:nvPr/>
        </p:nvSpPr>
        <p:spPr>
          <a:xfrm>
            <a:off x="570701" y="5703073"/>
            <a:ext cx="9113627" cy="9766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914377">
              <a:lnSpc>
                <a:spcPct val="100000"/>
              </a:lnSpc>
              <a:spcAft>
                <a:spcPts val="600"/>
              </a:spcAft>
              <a:defRPr/>
            </a:pPr>
            <a:r>
              <a:rPr lang="en-US" sz="2800" u="sng" dirty="0" smtClean="0">
                <a:solidFill>
                  <a:prstClr val="white"/>
                </a:solidFill>
                <a:latin typeface="Arial" panose="020B0604020202020204" pitchFamily="34" charset="0"/>
                <a:sym typeface="Arial"/>
              </a:rPr>
              <a:t>A </a:t>
            </a:r>
            <a:r>
              <a:rPr lang="en-US" sz="2800" u="sng" dirty="0" err="1" smtClean="0">
                <a:solidFill>
                  <a:prstClr val="white"/>
                </a:solidFill>
                <a:latin typeface="Arial" panose="020B0604020202020204" pitchFamily="34" charset="0"/>
                <a:sym typeface="Arial"/>
              </a:rPr>
              <a:t>continuación</a:t>
            </a:r>
            <a:r>
              <a:rPr lang="en-US" sz="2800" u="sng" dirty="0" smtClean="0">
                <a:solidFill>
                  <a:prstClr val="white"/>
                </a:solidFill>
                <a:latin typeface="Arial" panose="020B0604020202020204" pitchFamily="34" charset="0"/>
                <a:sym typeface="Arial"/>
              </a:rPr>
              <a:t>:   </a:t>
            </a:r>
            <a:endParaRPr lang="en-US" sz="2800" u="sng" dirty="0">
              <a:solidFill>
                <a:prstClr val="white"/>
              </a:solidFill>
              <a:latin typeface="Arial" panose="020B0604020202020204" pitchFamily="34" charset="0"/>
              <a:sym typeface="Arial"/>
            </a:endParaRPr>
          </a:p>
          <a:p>
            <a:pPr defTabSz="914377">
              <a:defRPr/>
            </a:pPr>
            <a:r>
              <a:rPr lang="en-US" sz="2800" dirty="0" smtClean="0">
                <a:solidFill>
                  <a:prstClr val="white"/>
                </a:solidFill>
                <a:latin typeface="Arial" panose="020B0604020202020204" pitchFamily="34" charset="0"/>
                <a:sym typeface="Arial"/>
              </a:rPr>
              <a:t>El </a:t>
            </a:r>
            <a:r>
              <a:rPr lang="en-US" sz="2800" dirty="0" err="1" smtClean="0">
                <a:solidFill>
                  <a:prstClr val="white"/>
                </a:solidFill>
                <a:latin typeface="Arial" panose="020B0604020202020204" pitchFamily="34" charset="0"/>
                <a:sym typeface="Arial"/>
              </a:rPr>
              <a:t>pronóstico</a:t>
            </a:r>
            <a:r>
              <a:rPr lang="en-US" sz="2800" smtClean="0">
                <a:solidFill>
                  <a:prstClr val="white"/>
                </a:solidFill>
                <a:latin typeface="Arial" panose="020B0604020202020204" pitchFamily="34" charset="0"/>
                <a:sym typeface="Arial"/>
              </a:rPr>
              <a:t> del </a:t>
            </a:r>
            <a:r>
              <a:rPr lang="en-US" sz="2800" dirty="0" err="1" smtClean="0">
                <a:solidFill>
                  <a:prstClr val="white"/>
                </a:solidFill>
                <a:latin typeface="Arial" panose="020B0604020202020204" pitchFamily="34" charset="0"/>
                <a:sym typeface="Arial"/>
              </a:rPr>
              <a:t>gasto</a:t>
            </a:r>
            <a:r>
              <a:rPr lang="en-US" sz="2800" dirty="0" smtClean="0">
                <a:solidFill>
                  <a:prstClr val="white"/>
                </a:solidFill>
                <a:latin typeface="Arial" panose="020B0604020202020204" pitchFamily="34" charset="0"/>
                <a:sym typeface="Arial"/>
              </a:rPr>
              <a:t> p</a:t>
            </a:r>
            <a:r>
              <a:rPr lang="es-ES" sz="2800" dirty="0" err="1" smtClean="0">
                <a:solidFill>
                  <a:prstClr val="white"/>
                </a:solidFill>
                <a:latin typeface="Arial" panose="020B0604020202020204" pitchFamily="34" charset="0"/>
                <a:sym typeface="Arial"/>
              </a:rPr>
              <a:t>úblico</a:t>
            </a:r>
            <a:r>
              <a:rPr lang="es-ES" sz="2800" dirty="0" smtClean="0">
                <a:solidFill>
                  <a:prstClr val="white"/>
                </a:solidFill>
                <a:latin typeface="Arial" panose="020B0604020202020204" pitchFamily="34" charset="0"/>
                <a:sym typeface="Arial"/>
              </a:rPr>
              <a:t> en salud</a:t>
            </a:r>
            <a:endParaRPr lang="en-US" sz="2800" dirty="0">
              <a:solidFill>
                <a:prstClr val="white"/>
              </a:solidFill>
              <a:latin typeface="Arial" panose="020B0604020202020204" pitchFamily="34" charset="0"/>
              <a:sym typeface="Arial"/>
            </a:endParaRPr>
          </a:p>
        </p:txBody>
      </p:sp>
    </p:spTree>
    <p:extLst>
      <p:ext uri="{BB962C8B-B14F-4D97-AF65-F5344CB8AC3E}">
        <p14:creationId xmlns:p14="http://schemas.microsoft.com/office/powerpoint/2010/main" val="1627475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95F3D"/>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xmlns="" id="{D455584D-191F-405A-AEA6-DCB7CBD17B32}"/>
              </a:ext>
            </a:extLst>
          </p:cNvPr>
          <p:cNvSpPr>
            <a:spLocks noGrp="1"/>
          </p:cNvSpPr>
          <p:nvPr>
            <p:ph type="title"/>
          </p:nvPr>
        </p:nvSpPr>
        <p:spPr>
          <a:xfrm>
            <a:off x="2536166" y="1242218"/>
            <a:ext cx="6988834" cy="1325563"/>
          </a:xfrm>
        </p:spPr>
        <p:txBody>
          <a:bodyPr>
            <a:noAutofit/>
          </a:bodyPr>
          <a:lstStyle/>
          <a:p>
            <a:r>
              <a:rPr lang="es-CL" sz="5400" b="1" dirty="0" smtClean="0">
                <a:solidFill>
                  <a:srgbClr val="00B0F0"/>
                </a:solidFill>
                <a:latin typeface="Montserrat"/>
              </a:rPr>
              <a:t>América Latina</a:t>
            </a:r>
            <a:r>
              <a:rPr lang="en-US" sz="5400" b="1" dirty="0" smtClean="0">
                <a:solidFill>
                  <a:srgbClr val="00B0F0"/>
                </a:solidFill>
                <a:latin typeface="Montserrat"/>
              </a:rPr>
              <a:t>: </a:t>
            </a:r>
            <a:r>
              <a:rPr lang="es-ES" sz="5400" b="1" dirty="0">
                <a:solidFill>
                  <a:srgbClr val="00B0F0"/>
                </a:solidFill>
                <a:latin typeface="Montserrat"/>
              </a:rPr>
              <a:t>Hallazgos</a:t>
            </a:r>
          </a:p>
        </p:txBody>
      </p:sp>
    </p:spTree>
    <p:extLst>
      <p:ext uri="{BB962C8B-B14F-4D97-AF65-F5344CB8AC3E}">
        <p14:creationId xmlns:p14="http://schemas.microsoft.com/office/powerpoint/2010/main" val="1533664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95F3D"/>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xmlns="" id="{D455584D-191F-405A-AEA6-DCB7CBD17B32}"/>
              </a:ext>
            </a:extLst>
          </p:cNvPr>
          <p:cNvSpPr>
            <a:spLocks noGrp="1"/>
          </p:cNvSpPr>
          <p:nvPr>
            <p:ph type="title"/>
          </p:nvPr>
        </p:nvSpPr>
        <p:spPr>
          <a:xfrm>
            <a:off x="1371600" y="0"/>
            <a:ext cx="10242062" cy="1325563"/>
          </a:xfrm>
        </p:spPr>
        <p:txBody>
          <a:bodyPr>
            <a:normAutofit/>
          </a:bodyPr>
          <a:lstStyle/>
          <a:p>
            <a:r>
              <a:rPr lang="es-CL" sz="4000" b="1" dirty="0">
                <a:solidFill>
                  <a:srgbClr val="00B0F0"/>
                </a:solidFill>
                <a:latin typeface="Montserrat"/>
              </a:rPr>
              <a:t>Gasto público social</a:t>
            </a:r>
          </a:p>
        </p:txBody>
      </p:sp>
      <p:sp>
        <p:nvSpPr>
          <p:cNvPr id="7" name="Content Placeholder 2">
            <a:extLst>
              <a:ext uri="{FF2B5EF4-FFF2-40B4-BE49-F238E27FC236}">
                <a16:creationId xmlns:a16="http://schemas.microsoft.com/office/drawing/2014/main" xmlns="" id="{F3271DC8-112B-3940-9D11-13A0CEA34C23}"/>
              </a:ext>
            </a:extLst>
          </p:cNvPr>
          <p:cNvSpPr>
            <a:spLocks noGrp="1"/>
          </p:cNvSpPr>
          <p:nvPr>
            <p:ph idx="1"/>
          </p:nvPr>
        </p:nvSpPr>
        <p:spPr>
          <a:xfrm>
            <a:off x="1371600" y="1168401"/>
            <a:ext cx="9675446" cy="4859866"/>
          </a:xfrm>
        </p:spPr>
        <p:txBody>
          <a:bodyPr>
            <a:normAutofit fontScale="92500" lnSpcReduction="10000"/>
          </a:bodyPr>
          <a:lstStyle/>
          <a:p>
            <a:pPr>
              <a:lnSpc>
                <a:spcPct val="120000"/>
              </a:lnSpc>
            </a:pPr>
            <a:r>
              <a:rPr lang="es-CL" sz="3200" dirty="0" smtClean="0">
                <a:latin typeface="Arial" panose="020B0604020202020204" pitchFamily="34" charset="0"/>
                <a:cs typeface="Arial" panose="020B0604020202020204" pitchFamily="34" charset="0"/>
              </a:rPr>
              <a:t>Surgimiento </a:t>
            </a:r>
            <a:r>
              <a:rPr lang="es-CL" sz="3200" dirty="0">
                <a:latin typeface="Arial" panose="020B0604020202020204" pitchFamily="34" charset="0"/>
                <a:cs typeface="Arial" panose="020B0604020202020204" pitchFamily="34" charset="0"/>
              </a:rPr>
              <a:t>del estado intergeneracional durante las próximas 3 décadas.</a:t>
            </a:r>
          </a:p>
          <a:p>
            <a:pPr>
              <a:lnSpc>
                <a:spcPct val="120000"/>
              </a:lnSpc>
            </a:pPr>
            <a:endParaRPr lang="es-CL" sz="3200" dirty="0">
              <a:latin typeface="Arial" panose="020B0604020202020204" pitchFamily="34" charset="0"/>
              <a:cs typeface="Arial" panose="020B0604020202020204" pitchFamily="34" charset="0"/>
            </a:endParaRPr>
          </a:p>
          <a:p>
            <a:pPr>
              <a:lnSpc>
                <a:spcPct val="120000"/>
              </a:lnSpc>
            </a:pPr>
            <a:r>
              <a:rPr lang="es-CL" sz="3200" dirty="0">
                <a:latin typeface="Arial" panose="020B0604020202020204" pitchFamily="34" charset="0"/>
                <a:cs typeface="Arial" panose="020B0604020202020204" pitchFamily="34" charset="0"/>
              </a:rPr>
              <a:t>Un desplazamiento importante del gasto público hacia las personas mayores.</a:t>
            </a:r>
          </a:p>
          <a:p>
            <a:pPr>
              <a:lnSpc>
                <a:spcPct val="120000"/>
              </a:lnSpc>
            </a:pPr>
            <a:endParaRPr lang="es-CL" sz="3200" dirty="0">
              <a:latin typeface="Arial" panose="020B0604020202020204" pitchFamily="34" charset="0"/>
              <a:cs typeface="Arial" panose="020B0604020202020204" pitchFamily="34" charset="0"/>
            </a:endParaRPr>
          </a:p>
          <a:p>
            <a:pPr>
              <a:lnSpc>
                <a:spcPct val="120000"/>
              </a:lnSpc>
            </a:pPr>
            <a:r>
              <a:rPr lang="es-CL" sz="3200" dirty="0">
                <a:latin typeface="Arial" panose="020B0604020202020204" pitchFamily="34" charset="0"/>
                <a:cs typeface="Arial" panose="020B0604020202020204" pitchFamily="34" charset="0"/>
              </a:rPr>
              <a:t>Un desafío fiscal significativo para la mayoría de los países de la región.</a:t>
            </a:r>
          </a:p>
          <a:p>
            <a:pPr marL="0" indent="0">
              <a:lnSpc>
                <a:spcPct val="120000"/>
              </a:lnSpc>
              <a:buNone/>
            </a:pPr>
            <a:endParaRPr lang="es-CL" dirty="0">
              <a:latin typeface="Roboto" panose="02000000000000000000"/>
            </a:endParaRPr>
          </a:p>
          <a:p>
            <a:pPr marL="0" indent="0">
              <a:lnSpc>
                <a:spcPct val="120000"/>
              </a:lnSpc>
              <a:buNone/>
            </a:pPr>
            <a:endParaRPr lang="es-CL" dirty="0">
              <a:latin typeface="Roboto" panose="02000000000000000000"/>
            </a:endParaRPr>
          </a:p>
          <a:p>
            <a:pPr>
              <a:lnSpc>
                <a:spcPct val="120000"/>
              </a:lnSpc>
            </a:pPr>
            <a:endParaRPr lang="es-CL" dirty="0">
              <a:latin typeface="Roboto" panose="02000000000000000000"/>
            </a:endParaRPr>
          </a:p>
          <a:p>
            <a:endParaRPr lang="es-CL" dirty="0"/>
          </a:p>
          <a:p>
            <a:endParaRPr lang="es-CL" dirty="0"/>
          </a:p>
          <a:p>
            <a:pPr marL="0" indent="0">
              <a:buNone/>
            </a:pPr>
            <a:endParaRPr lang="es-CL" dirty="0"/>
          </a:p>
        </p:txBody>
      </p:sp>
    </p:spTree>
    <p:extLst>
      <p:ext uri="{BB962C8B-B14F-4D97-AF65-F5344CB8AC3E}">
        <p14:creationId xmlns:p14="http://schemas.microsoft.com/office/powerpoint/2010/main" val="2581888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95F3D"/>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xmlns="" id="{D455584D-191F-405A-AEA6-DCB7CBD17B32}"/>
              </a:ext>
            </a:extLst>
          </p:cNvPr>
          <p:cNvSpPr>
            <a:spLocks noGrp="1"/>
          </p:cNvSpPr>
          <p:nvPr>
            <p:ph type="title"/>
          </p:nvPr>
        </p:nvSpPr>
        <p:spPr>
          <a:xfrm>
            <a:off x="864968" y="326572"/>
            <a:ext cx="10242062" cy="1325563"/>
          </a:xfrm>
        </p:spPr>
        <p:txBody>
          <a:bodyPr>
            <a:normAutofit/>
          </a:bodyPr>
          <a:lstStyle/>
          <a:p>
            <a:pPr algn="ctr"/>
            <a:r>
              <a:rPr lang="es-CL" sz="4000" b="1" dirty="0">
                <a:solidFill>
                  <a:srgbClr val="00B0F0"/>
                </a:solidFill>
                <a:latin typeface="Montserrat"/>
              </a:rPr>
              <a:t>Gasto social en </a:t>
            </a:r>
            <a:r>
              <a:rPr lang="es-CL" sz="4000" b="1" dirty="0" smtClean="0">
                <a:solidFill>
                  <a:srgbClr val="00B0F0"/>
                </a:solidFill>
                <a:latin typeface="Montserrat"/>
              </a:rPr>
              <a:t>una</a:t>
            </a:r>
            <a:r>
              <a:rPr lang="es-CL" sz="4000" b="1" dirty="0" smtClean="0">
                <a:solidFill>
                  <a:srgbClr val="00B0F0"/>
                </a:solidFill>
                <a:latin typeface="Montserrat"/>
              </a:rPr>
              <a:t> </a:t>
            </a:r>
            <a:r>
              <a:rPr lang="es-CL" sz="4000" b="1" dirty="0">
                <a:solidFill>
                  <a:srgbClr val="00B0F0"/>
                </a:solidFill>
                <a:latin typeface="Montserrat"/>
              </a:rPr>
              <a:t>América Latina más </a:t>
            </a:r>
            <a:r>
              <a:rPr lang="es-CL" sz="4000" b="1" dirty="0" smtClean="0">
                <a:solidFill>
                  <a:srgbClr val="00B0F0"/>
                </a:solidFill>
                <a:latin typeface="Montserrat"/>
              </a:rPr>
              <a:t>envejecida </a:t>
            </a:r>
            <a:r>
              <a:rPr lang="es-CL" sz="4000" b="1" dirty="0">
                <a:solidFill>
                  <a:srgbClr val="00B0F0"/>
                </a:solidFill>
                <a:latin typeface="Montserrat"/>
              </a:rPr>
              <a:t>y más rica</a:t>
            </a:r>
          </a:p>
        </p:txBody>
      </p:sp>
      <p:graphicFrame>
        <p:nvGraphicFramePr>
          <p:cNvPr id="6" name="Table 5">
            <a:extLst>
              <a:ext uri="{FF2B5EF4-FFF2-40B4-BE49-F238E27FC236}">
                <a16:creationId xmlns:a16="http://schemas.microsoft.com/office/drawing/2014/main" xmlns="" id="{824DECB3-C6B8-5143-B38C-7147FF9FB15B}"/>
              </a:ext>
            </a:extLst>
          </p:cNvPr>
          <p:cNvGraphicFramePr>
            <a:graphicFrameLocks noGrp="1"/>
          </p:cNvGraphicFramePr>
          <p:nvPr>
            <p:extLst>
              <p:ext uri="{D42A27DB-BD31-4B8C-83A1-F6EECF244321}">
                <p14:modId xmlns:p14="http://schemas.microsoft.com/office/powerpoint/2010/main" val="1391251112"/>
              </p:ext>
            </p:extLst>
          </p:nvPr>
        </p:nvGraphicFramePr>
        <p:xfrm>
          <a:off x="864968" y="1609769"/>
          <a:ext cx="10342609" cy="4573080"/>
        </p:xfrm>
        <a:graphic>
          <a:graphicData uri="http://schemas.openxmlformats.org/drawingml/2006/table">
            <a:tbl>
              <a:tblPr firstRow="1" bandRow="1">
                <a:tableStyleId>{5C22544A-7EE6-4342-B048-85BDC9FD1C3A}</a:tableStyleId>
              </a:tblPr>
              <a:tblGrid>
                <a:gridCol w="2585652">
                  <a:extLst>
                    <a:ext uri="{9D8B030D-6E8A-4147-A177-3AD203B41FA5}">
                      <a16:colId xmlns:a16="http://schemas.microsoft.com/office/drawing/2014/main" xmlns="" val="20000"/>
                    </a:ext>
                  </a:extLst>
                </a:gridCol>
                <a:gridCol w="2754795">
                  <a:extLst>
                    <a:ext uri="{9D8B030D-6E8A-4147-A177-3AD203B41FA5}">
                      <a16:colId xmlns:a16="http://schemas.microsoft.com/office/drawing/2014/main" xmlns="" val="20001"/>
                    </a:ext>
                  </a:extLst>
                </a:gridCol>
                <a:gridCol w="2078967">
                  <a:extLst>
                    <a:ext uri="{9D8B030D-6E8A-4147-A177-3AD203B41FA5}">
                      <a16:colId xmlns:a16="http://schemas.microsoft.com/office/drawing/2014/main" xmlns="" val="20002"/>
                    </a:ext>
                  </a:extLst>
                </a:gridCol>
                <a:gridCol w="2923195">
                  <a:extLst>
                    <a:ext uri="{9D8B030D-6E8A-4147-A177-3AD203B41FA5}">
                      <a16:colId xmlns:a16="http://schemas.microsoft.com/office/drawing/2014/main" xmlns="" val="20003"/>
                    </a:ext>
                  </a:extLst>
                </a:gridCol>
              </a:tblGrid>
              <a:tr h="755882">
                <a:tc>
                  <a:txBody>
                    <a:bodyPr/>
                    <a:lstStyle/>
                    <a:p>
                      <a:pPr algn="ctr"/>
                      <a:endParaRPr lang="es-CL" sz="3200" noProof="0"/>
                    </a:p>
                  </a:txBody>
                  <a:tcPr anchor="ctr"/>
                </a:tc>
                <a:tc>
                  <a:txBody>
                    <a:bodyPr/>
                    <a:lstStyle/>
                    <a:p>
                      <a:pPr algn="ctr"/>
                      <a:r>
                        <a:rPr lang="es-CL" sz="2800" noProof="0" dirty="0"/>
                        <a:t>Personas mayores por 100 adultos en edad de trabajar</a:t>
                      </a:r>
                    </a:p>
                  </a:txBody>
                  <a:tcPr anchor="ctr"/>
                </a:tc>
                <a:tc>
                  <a:txBody>
                    <a:bodyPr/>
                    <a:lstStyle/>
                    <a:p>
                      <a:pPr algn="ctr"/>
                      <a:r>
                        <a:rPr lang="es-CL" sz="3200" noProof="0" dirty="0"/>
                        <a:t>PIB per </a:t>
                      </a:r>
                      <a:r>
                        <a:rPr lang="es-CL" sz="3200" noProof="0" dirty="0" err="1"/>
                        <a:t>capita</a:t>
                      </a:r>
                      <a:endParaRPr lang="es-CL" sz="3200" noProof="0" dirty="0"/>
                    </a:p>
                  </a:txBody>
                  <a:tcPr anchor="ctr"/>
                </a:tc>
                <a:tc>
                  <a:txBody>
                    <a:bodyPr/>
                    <a:lstStyle/>
                    <a:p>
                      <a:pPr algn="ctr"/>
                      <a:r>
                        <a:rPr lang="es-CL" sz="2800" baseline="0" noProof="0" dirty="0"/>
                        <a:t>Gasto social del sector público como proporción del PIB </a:t>
                      </a:r>
                      <a:endParaRPr lang="es-CL" sz="2800" noProof="0" dirty="0"/>
                    </a:p>
                  </a:txBody>
                  <a:tcPr anchor="ctr"/>
                </a:tc>
                <a:extLst>
                  <a:ext uri="{0D108BD9-81ED-4DB2-BD59-A6C34878D82A}">
                    <a16:rowId xmlns:a16="http://schemas.microsoft.com/office/drawing/2014/main" xmlns="" val="10000"/>
                  </a:ext>
                </a:extLst>
              </a:tr>
              <a:tr h="766379">
                <a:tc>
                  <a:txBody>
                    <a:bodyPr/>
                    <a:lstStyle/>
                    <a:p>
                      <a:pPr algn="ctr"/>
                      <a:r>
                        <a:rPr lang="es-CL" sz="3200" noProof="0"/>
                        <a:t>LA en 2015</a:t>
                      </a:r>
                    </a:p>
                  </a:txBody>
                  <a:tcPr anchor="ctr"/>
                </a:tc>
                <a:tc>
                  <a:txBody>
                    <a:bodyPr/>
                    <a:lstStyle/>
                    <a:p>
                      <a:pPr algn="ctr"/>
                      <a:r>
                        <a:rPr lang="es-CL" sz="3200" noProof="0"/>
                        <a:t>12</a:t>
                      </a:r>
                    </a:p>
                  </a:txBody>
                  <a:tcPr anchor="ctr"/>
                </a:tc>
                <a:tc>
                  <a:txBody>
                    <a:bodyPr/>
                    <a:lstStyle/>
                    <a:p>
                      <a:pPr algn="ctr"/>
                      <a:r>
                        <a:rPr lang="es-CL" sz="3200" noProof="0"/>
                        <a:t>$14,000</a:t>
                      </a:r>
                    </a:p>
                  </a:txBody>
                  <a:tcPr anchor="ctr"/>
                </a:tc>
                <a:tc>
                  <a:txBody>
                    <a:bodyPr/>
                    <a:lstStyle/>
                    <a:p>
                      <a:pPr algn="ctr"/>
                      <a:r>
                        <a:rPr lang="es-CL" sz="3200" noProof="0"/>
                        <a:t>13%</a:t>
                      </a:r>
                    </a:p>
                  </a:txBody>
                  <a:tcPr anchor="ctr"/>
                </a:tc>
                <a:extLst>
                  <a:ext uri="{0D108BD9-81ED-4DB2-BD59-A6C34878D82A}">
                    <a16:rowId xmlns:a16="http://schemas.microsoft.com/office/drawing/2014/main" xmlns="" val="10001"/>
                  </a:ext>
                </a:extLst>
              </a:tr>
              <a:tr h="766379">
                <a:tc>
                  <a:txBody>
                    <a:bodyPr/>
                    <a:lstStyle/>
                    <a:p>
                      <a:pPr algn="ctr"/>
                      <a:r>
                        <a:rPr lang="es-CL" sz="3200" b="1" noProof="0"/>
                        <a:t>LA en 2045</a:t>
                      </a:r>
                    </a:p>
                  </a:txBody>
                  <a:tcPr anchor="ctr"/>
                </a:tc>
                <a:tc>
                  <a:txBody>
                    <a:bodyPr/>
                    <a:lstStyle/>
                    <a:p>
                      <a:pPr algn="ctr"/>
                      <a:r>
                        <a:rPr lang="es-CL" sz="3200" b="1" noProof="0"/>
                        <a:t>27</a:t>
                      </a:r>
                    </a:p>
                  </a:txBody>
                  <a:tcPr anchor="ctr"/>
                </a:tc>
                <a:tc>
                  <a:txBody>
                    <a:bodyPr/>
                    <a:lstStyle/>
                    <a:p>
                      <a:pPr algn="ctr"/>
                      <a:r>
                        <a:rPr lang="es-CL" sz="3200" b="1" noProof="0"/>
                        <a:t>$30,000</a:t>
                      </a:r>
                    </a:p>
                  </a:txBody>
                  <a:tcPr anchor="ctr"/>
                </a:tc>
                <a:tc>
                  <a:txBody>
                    <a:bodyPr/>
                    <a:lstStyle/>
                    <a:p>
                      <a:pPr algn="ctr"/>
                      <a:r>
                        <a:rPr lang="es-CL" sz="3200" b="1" noProof="0"/>
                        <a:t>19%</a:t>
                      </a:r>
                    </a:p>
                  </a:txBody>
                  <a:tcPr anchor="ctr"/>
                </a:tc>
                <a:extLst>
                  <a:ext uri="{0D108BD9-81ED-4DB2-BD59-A6C34878D82A}">
                    <a16:rowId xmlns:a16="http://schemas.microsoft.com/office/drawing/2014/main" xmlns="" val="10002"/>
                  </a:ext>
                </a:extLst>
              </a:tr>
              <a:tr h="1242002">
                <a:tc>
                  <a:txBody>
                    <a:bodyPr/>
                    <a:lstStyle/>
                    <a:p>
                      <a:pPr algn="ctr"/>
                      <a:r>
                        <a:rPr lang="es-CL" sz="3200" noProof="0"/>
                        <a:t>OCDE en 2015</a:t>
                      </a:r>
                    </a:p>
                  </a:txBody>
                  <a:tcPr anchor="ctr"/>
                </a:tc>
                <a:tc>
                  <a:txBody>
                    <a:bodyPr/>
                    <a:lstStyle/>
                    <a:p>
                      <a:pPr algn="ctr"/>
                      <a:r>
                        <a:rPr lang="es-CL" sz="3200" noProof="0"/>
                        <a:t>30</a:t>
                      </a:r>
                    </a:p>
                  </a:txBody>
                  <a:tcPr anchor="ctr"/>
                </a:tc>
                <a:tc>
                  <a:txBody>
                    <a:bodyPr/>
                    <a:lstStyle/>
                    <a:p>
                      <a:pPr algn="ctr"/>
                      <a:r>
                        <a:rPr lang="es-CL" sz="3200" noProof="0"/>
                        <a:t>$41,000</a:t>
                      </a:r>
                    </a:p>
                  </a:txBody>
                  <a:tcPr anchor="ctr"/>
                </a:tc>
                <a:tc>
                  <a:txBody>
                    <a:bodyPr/>
                    <a:lstStyle/>
                    <a:p>
                      <a:pPr algn="ctr"/>
                      <a:r>
                        <a:rPr lang="es-CL" sz="3200" noProof="0" dirty="0"/>
                        <a:t>21%</a:t>
                      </a:r>
                    </a:p>
                  </a:txBody>
                  <a:tcPr anchor="ct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051709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2DCC4DA1-CA1D-4545-A69A-107ABC1EBA23}"/>
              </a:ext>
            </a:extLst>
          </p:cNvPr>
          <p:cNvSpPr>
            <a:spLocks noGrp="1"/>
          </p:cNvSpPr>
          <p:nvPr>
            <p:ph type="title"/>
          </p:nvPr>
        </p:nvSpPr>
        <p:spPr>
          <a:xfrm>
            <a:off x="1202267" y="-137160"/>
            <a:ext cx="10293047" cy="1325563"/>
          </a:xfrm>
        </p:spPr>
        <p:txBody>
          <a:bodyPr>
            <a:noAutofit/>
          </a:bodyPr>
          <a:lstStyle/>
          <a:p>
            <a:r>
              <a:rPr lang="es-CL" sz="4800" b="1" dirty="0">
                <a:solidFill>
                  <a:srgbClr val="00B0F0"/>
                </a:solidFill>
                <a:latin typeface="Montserrat"/>
              </a:rPr>
              <a:t>Gasto público social: 2015 y 2045</a:t>
            </a:r>
          </a:p>
        </p:txBody>
      </p:sp>
      <p:pic>
        <p:nvPicPr>
          <p:cNvPr id="9" name="Content Placeholder 5">
            <a:extLst>
              <a:ext uri="{FF2B5EF4-FFF2-40B4-BE49-F238E27FC236}">
                <a16:creationId xmlns:a16="http://schemas.microsoft.com/office/drawing/2014/main" xmlns="" id="{1130124E-1D99-8A43-9035-9F20B44662F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58096" y="1118286"/>
            <a:ext cx="9776494" cy="5186311"/>
          </a:xfrm>
        </p:spPr>
      </p:pic>
    </p:spTree>
    <p:extLst>
      <p:ext uri="{BB962C8B-B14F-4D97-AF65-F5344CB8AC3E}">
        <p14:creationId xmlns:p14="http://schemas.microsoft.com/office/powerpoint/2010/main" val="1631205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xmlns=""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xmlns=""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xmlns="" id="{4EED063F-41D0-8245-B804-3DD410731A0B}"/>
              </a:ext>
            </a:extLst>
          </p:cNvPr>
          <p:cNvSpPr>
            <a:spLocks noGrp="1"/>
          </p:cNvSpPr>
          <p:nvPr>
            <p:ph type="title"/>
          </p:nvPr>
        </p:nvSpPr>
        <p:spPr>
          <a:xfrm>
            <a:off x="433045" y="2053641"/>
            <a:ext cx="3828404" cy="2760098"/>
          </a:xfrm>
        </p:spPr>
        <p:txBody>
          <a:bodyPr>
            <a:normAutofit fontScale="90000"/>
          </a:bodyPr>
          <a:lstStyle/>
          <a:p>
            <a:r>
              <a:rPr lang="es-CL" b="1" dirty="0">
                <a:solidFill>
                  <a:srgbClr val="FFFFFF"/>
                </a:solidFill>
                <a:latin typeface="Montserrat"/>
              </a:rPr>
              <a:t>Los niveles del gasto social de América Latina en 2045 probablemente se parezcan a los de la OCDE de hoy en día</a:t>
            </a:r>
          </a:p>
        </p:txBody>
      </p:sp>
      <p:pic>
        <p:nvPicPr>
          <p:cNvPr id="12" name="Content Placeholder 3">
            <a:extLst>
              <a:ext uri="{FF2B5EF4-FFF2-40B4-BE49-F238E27FC236}">
                <a16:creationId xmlns:a16="http://schemas.microsoft.com/office/drawing/2014/main" xmlns="" id="{5D5BF0A0-3B94-1B47-9488-812D32BCA17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12266" y="535164"/>
            <a:ext cx="6405570" cy="5787671"/>
          </a:xfrm>
        </p:spPr>
      </p:pic>
    </p:spTree>
    <p:extLst>
      <p:ext uri="{BB962C8B-B14F-4D97-AF65-F5344CB8AC3E}">
        <p14:creationId xmlns:p14="http://schemas.microsoft.com/office/powerpoint/2010/main" val="1584369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A95F3D"/>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xmlns="" id="{D455584D-191F-405A-AEA6-DCB7CBD17B32}"/>
              </a:ext>
            </a:extLst>
          </p:cNvPr>
          <p:cNvSpPr>
            <a:spLocks noGrp="1"/>
          </p:cNvSpPr>
          <p:nvPr>
            <p:ph type="title"/>
          </p:nvPr>
        </p:nvSpPr>
        <p:spPr>
          <a:xfrm>
            <a:off x="2667000" y="1742961"/>
            <a:ext cx="6858000" cy="1325563"/>
          </a:xfrm>
        </p:spPr>
        <p:txBody>
          <a:bodyPr>
            <a:noAutofit/>
          </a:bodyPr>
          <a:lstStyle/>
          <a:p>
            <a:pPr algn="ctr"/>
            <a:r>
              <a:rPr lang="es-ES" sz="5400" b="1" dirty="0">
                <a:solidFill>
                  <a:srgbClr val="00B0F0"/>
                </a:solidFill>
                <a:latin typeface="Montserrat"/>
              </a:rPr>
              <a:t>Gemelos fiscales</a:t>
            </a:r>
          </a:p>
        </p:txBody>
      </p:sp>
    </p:spTree>
    <p:extLst>
      <p:ext uri="{BB962C8B-B14F-4D97-AF65-F5344CB8AC3E}">
        <p14:creationId xmlns:p14="http://schemas.microsoft.com/office/powerpoint/2010/main" val="223335250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7_Custom Design">
  <a:themeElements>
    <a:clrScheme name="7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Wolsey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1993</TotalTime>
  <Words>930</Words>
  <Application>Microsoft Office PowerPoint</Application>
  <PresentationFormat>Widescreen</PresentationFormat>
  <Paragraphs>243</Paragraphs>
  <Slides>35</Slides>
  <Notes>4</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35</vt:i4>
      </vt:variant>
    </vt:vector>
  </HeadingPairs>
  <TitlesOfParts>
    <vt:vector size="47" baseType="lpstr">
      <vt:lpstr>Arial</vt:lpstr>
      <vt:lpstr>Calibri</vt:lpstr>
      <vt:lpstr>Calibri Light</vt:lpstr>
      <vt:lpstr>Mangal</vt:lpstr>
      <vt:lpstr>Montserrat</vt:lpstr>
      <vt:lpstr>Oswald</vt:lpstr>
      <vt:lpstr>Roboto</vt:lpstr>
      <vt:lpstr>Roboto Condensed</vt:lpstr>
      <vt:lpstr>1_Office Theme</vt:lpstr>
      <vt:lpstr>2_Office Theme</vt:lpstr>
      <vt:lpstr>7_Custom Design</vt:lpstr>
      <vt:lpstr>Wolsey template</vt:lpstr>
      <vt:lpstr>PowerPoint Presentation</vt:lpstr>
      <vt:lpstr>¡Nuestro modesto objetivo para hoy!</vt:lpstr>
      <vt:lpstr>Proyectar el gasto público</vt:lpstr>
      <vt:lpstr>América Latina: Hallazgos</vt:lpstr>
      <vt:lpstr>Gasto público social</vt:lpstr>
      <vt:lpstr>Gasto social en una América Latina más envejecida y más rica</vt:lpstr>
      <vt:lpstr>Gasto público social: 2015 y 2045</vt:lpstr>
      <vt:lpstr>Los niveles del gasto social de América Latina en 2045 probablemente se parezcan a los de la OCDE de hoy en día</vt:lpstr>
      <vt:lpstr>Gemelos fiscales</vt:lpstr>
      <vt:lpstr>Educación, Pensiones y Salud   en 2045 (como un % del PIB)</vt:lpstr>
      <vt:lpstr>Educación, Pensiones y Salud   en 2045 (como un % del PIB)</vt:lpstr>
      <vt:lpstr>PowerPoint Presentation</vt:lpstr>
      <vt:lpstr>Los desafíos fiscales de hacerse más envejecido y más rico varían entre los países</vt:lpstr>
      <vt:lpstr>Severo  (&gt; 8 puntos porcentuales del PIB) Se parecerá a Dinamarca, Finlandia, Grecia, Italia, Portugal, España  Substancial (de 4 a 8 puntos porcentuales del PIB) Se parecerá a Australia, Austria, Francia, Noruega, Suiza, EE.UU.  Moderado  (de 2 a 4 puntos porcentuales del PIB) Se parecerá a Bélgica, Alemania, Nueva Zelanda, Reino Unido</vt:lpstr>
      <vt:lpstr>Modelando el Futuro</vt:lpstr>
      <vt:lpstr>El Modelo</vt:lpstr>
      <vt:lpstr>El Modelo</vt:lpstr>
      <vt:lpstr>Las Proyecciones</vt:lpstr>
      <vt:lpstr>GASTO PÚBLICO EN EDUCACIÓN</vt:lpstr>
      <vt:lpstr>Educación  El desafío fiscal principal para la educación pública será la creciente presión presupuestaria de pensiones y salud.   El lado positivo del envejecimiento de la población es la presión demográfica reducida del financiamiento de educación.     Si la proporción del PIB actual se mantiene, vaya hacia los niveles de inversión en educación por niño de la OCDE. </vt:lpstr>
      <vt:lpstr>Las Proyecciones para Educación </vt:lpstr>
      <vt:lpstr>Poblaciones más envejecidas</vt:lpstr>
      <vt:lpstr>Economías más ricas</vt:lpstr>
      <vt:lpstr>Educación 2015     2045</vt:lpstr>
      <vt:lpstr>GASTO PÚBLICO EN PENSIONES</vt:lpstr>
      <vt:lpstr>Pensiones  El envejecimiento de la población lleva a la mayor presión fiscal del financiamiento de pensiones, lo cual a veces será compensado y a veces reforzado por los cambios en la “generosidad de beneficios” de pensiones.   Para la región en su conjunto, se proyecta que el desafío fiscal de pensiones (+3.4 puntos porcentuales del PIB) es aproximadamente el doble del de salud (+1.6 puntos porcentuales del PIB).  [Pero en 8 países, los incrementos de salud proyectados son iguales a los de pensiones].   El gasto mediano en pensiones alcanza los niveles de la OCDE hasta 2045.</vt:lpstr>
      <vt:lpstr>Las Proyecciones para Pensiones  </vt:lpstr>
      <vt:lpstr>Poblaciones más envejecidas</vt:lpstr>
      <vt:lpstr>Economías más ricas…</vt:lpstr>
      <vt:lpstr>Cambio de política: Cuatro tipos de los sistemas de pensiones</vt:lpstr>
      <vt:lpstr>Pensiones 2015     2045</vt:lpstr>
      <vt:lpstr>Ejercicio práctico:  Proyectar el gasto público en educación y pensiones</vt:lpstr>
      <vt:lpstr>Gasto en educación: 2020-2070</vt:lpstr>
      <vt:lpstr>Gasto en pensiones: 2020-2070</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Forecasting public expenditures on education and pensions</dc:title>
  <dc:creator>Tim Miller</dc:creator>
  <cp:lastModifiedBy>Marta Duda-Nyczak</cp:lastModifiedBy>
  <cp:revision>50</cp:revision>
  <dcterms:created xsi:type="dcterms:W3CDTF">2019-06-26T00:33:02Z</dcterms:created>
  <dcterms:modified xsi:type="dcterms:W3CDTF">2019-09-07T03:26:41Z</dcterms:modified>
</cp:coreProperties>
</file>